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media/image23.jpg" ContentType="image/png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21" r:id="rId1"/>
  </p:sldMasterIdLst>
  <p:notesMasterIdLst>
    <p:notesMasterId r:id="rId66"/>
  </p:notesMasterIdLst>
  <p:handoutMasterIdLst>
    <p:handoutMasterId r:id="rId67"/>
  </p:handoutMasterIdLst>
  <p:sldIdLst>
    <p:sldId id="302" r:id="rId2"/>
    <p:sldId id="303" r:id="rId3"/>
    <p:sldId id="304" r:id="rId4"/>
    <p:sldId id="400" r:id="rId5"/>
    <p:sldId id="305" r:id="rId6"/>
    <p:sldId id="306" r:id="rId7"/>
    <p:sldId id="308" r:id="rId8"/>
    <p:sldId id="314" r:id="rId9"/>
    <p:sldId id="315" r:id="rId10"/>
    <p:sldId id="293" r:id="rId11"/>
    <p:sldId id="297" r:id="rId12"/>
    <p:sldId id="325" r:id="rId13"/>
    <p:sldId id="420" r:id="rId14"/>
    <p:sldId id="421" r:id="rId15"/>
    <p:sldId id="422" r:id="rId16"/>
    <p:sldId id="423" r:id="rId17"/>
    <p:sldId id="424" r:id="rId18"/>
    <p:sldId id="425" r:id="rId19"/>
    <p:sldId id="426" r:id="rId20"/>
    <p:sldId id="427" r:id="rId21"/>
    <p:sldId id="428" r:id="rId22"/>
    <p:sldId id="429" r:id="rId23"/>
    <p:sldId id="391" r:id="rId24"/>
    <p:sldId id="393" r:id="rId25"/>
    <p:sldId id="394" r:id="rId26"/>
    <p:sldId id="419" r:id="rId27"/>
    <p:sldId id="416" r:id="rId28"/>
    <p:sldId id="334" r:id="rId29"/>
    <p:sldId id="346" r:id="rId30"/>
    <p:sldId id="347" r:id="rId31"/>
    <p:sldId id="348" r:id="rId32"/>
    <p:sldId id="430" r:id="rId33"/>
    <p:sldId id="350" r:id="rId34"/>
    <p:sldId id="417" r:id="rId35"/>
    <p:sldId id="403" r:id="rId36"/>
    <p:sldId id="407" r:id="rId37"/>
    <p:sldId id="408" r:id="rId38"/>
    <p:sldId id="413" r:id="rId39"/>
    <p:sldId id="414" r:id="rId40"/>
    <p:sldId id="415" r:id="rId41"/>
    <p:sldId id="404" r:id="rId42"/>
    <p:sldId id="411" r:id="rId43"/>
    <p:sldId id="405" r:id="rId44"/>
    <p:sldId id="406" r:id="rId45"/>
    <p:sldId id="370" r:id="rId46"/>
    <p:sldId id="418" r:id="rId47"/>
    <p:sldId id="371" r:id="rId48"/>
    <p:sldId id="373" r:id="rId49"/>
    <p:sldId id="374" r:id="rId50"/>
    <p:sldId id="375" r:id="rId51"/>
    <p:sldId id="376" r:id="rId52"/>
    <p:sldId id="377" r:id="rId53"/>
    <p:sldId id="378" r:id="rId54"/>
    <p:sldId id="379" r:id="rId55"/>
    <p:sldId id="380" r:id="rId56"/>
    <p:sldId id="382" r:id="rId57"/>
    <p:sldId id="383" r:id="rId58"/>
    <p:sldId id="384" r:id="rId59"/>
    <p:sldId id="385" r:id="rId60"/>
    <p:sldId id="386" r:id="rId61"/>
    <p:sldId id="387" r:id="rId62"/>
    <p:sldId id="388" r:id="rId63"/>
    <p:sldId id="389" r:id="rId64"/>
    <p:sldId id="320" r:id="rId65"/>
  </p:sldIdLst>
  <p:sldSz cx="9144000" cy="6858000" type="screen4x3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763777F-2E94-438D-821F-8332159A0208}">
          <p14:sldIdLst>
            <p14:sldId id="302"/>
            <p14:sldId id="303"/>
            <p14:sldId id="304"/>
            <p14:sldId id="400"/>
            <p14:sldId id="305"/>
            <p14:sldId id="306"/>
            <p14:sldId id="308"/>
            <p14:sldId id="314"/>
            <p14:sldId id="315"/>
            <p14:sldId id="293"/>
            <p14:sldId id="297"/>
            <p14:sldId id="325"/>
            <p14:sldId id="420"/>
            <p14:sldId id="421"/>
            <p14:sldId id="422"/>
            <p14:sldId id="423"/>
            <p14:sldId id="424"/>
            <p14:sldId id="425"/>
            <p14:sldId id="426"/>
            <p14:sldId id="427"/>
            <p14:sldId id="428"/>
            <p14:sldId id="429"/>
            <p14:sldId id="391"/>
            <p14:sldId id="393"/>
            <p14:sldId id="394"/>
            <p14:sldId id="419"/>
            <p14:sldId id="416"/>
            <p14:sldId id="334"/>
            <p14:sldId id="346"/>
            <p14:sldId id="347"/>
            <p14:sldId id="348"/>
            <p14:sldId id="430"/>
            <p14:sldId id="350"/>
            <p14:sldId id="417"/>
            <p14:sldId id="403"/>
            <p14:sldId id="407"/>
            <p14:sldId id="408"/>
            <p14:sldId id="413"/>
            <p14:sldId id="414"/>
            <p14:sldId id="415"/>
            <p14:sldId id="404"/>
            <p14:sldId id="411"/>
            <p14:sldId id="405"/>
            <p14:sldId id="406"/>
            <p14:sldId id="370"/>
            <p14:sldId id="418"/>
            <p14:sldId id="371"/>
            <p14:sldId id="373"/>
            <p14:sldId id="374"/>
            <p14:sldId id="375"/>
            <p14:sldId id="376"/>
            <p14:sldId id="377"/>
            <p14:sldId id="378"/>
            <p14:sldId id="379"/>
            <p14:sldId id="380"/>
            <p14:sldId id="382"/>
            <p14:sldId id="383"/>
            <p14:sldId id="384"/>
            <p14:sldId id="385"/>
            <p14:sldId id="386"/>
            <p14:sldId id="387"/>
            <p14:sldId id="388"/>
            <p14:sldId id="389"/>
            <p14:sldId id="32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B56C0B"/>
    <a:srgbClr val="A0108F"/>
    <a:srgbClr val="BECC04"/>
    <a:srgbClr val="66FF66"/>
    <a:srgbClr val="B39C6D"/>
    <a:srgbClr val="F7F7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926" autoAdjust="0"/>
    <p:restoredTop sz="94660"/>
  </p:normalViewPr>
  <p:slideViewPr>
    <p:cSldViewPr snapToGrid="0">
      <p:cViewPr varScale="1">
        <p:scale>
          <a:sx n="74" d="100"/>
          <a:sy n="74" d="100"/>
        </p:scale>
        <p:origin x="1494" y="72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38A115-6A82-485F-A3E7-9A53D7466D6A}" type="datetimeFigureOut">
              <a:rPr lang="en-US" smtClean="0"/>
              <a:t>1/12/2020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20C047-5F00-455F-91FD-7F003BDE9D7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09816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75FAAF-9451-4078-8BE6-68A4FDAC2355}" type="datetimeFigureOut">
              <a:rPr lang="en-US" smtClean="0"/>
              <a:t>1/12/2020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857250"/>
            <a:ext cx="30861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BAC0FA-417B-4294-B976-42ACF70CE9F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11021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BAC0FA-417B-4294-B976-42ACF70CE9F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13888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028950" y="857250"/>
            <a:ext cx="3086100" cy="2314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BAC0FA-417B-4294-B976-42ACF70CE9F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75971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028950" y="857250"/>
            <a:ext cx="3086100" cy="2314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BAC0FA-417B-4294-B976-42ACF70CE9F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65281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 smtClean="0"/>
              <a:t>10/9/2018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0824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 smtClean="0"/>
              <a:t>10/9/2018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63309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en-US" smtClean="0"/>
              <a:t>10/9/2018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97487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028950" y="857250"/>
            <a:ext cx="3086100" cy="2314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BAC0FA-417B-4294-B976-42ACF70CE9F5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30446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028950" y="857250"/>
            <a:ext cx="3086100" cy="2314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BAC0FA-417B-4294-B976-42ACF70CE9F5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95930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028950" y="857250"/>
            <a:ext cx="3086100" cy="2314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en-US" smtClean="0"/>
              <a:t>10/9/2018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75971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42416" y="2514601"/>
            <a:ext cx="6600451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42416" y="4777380"/>
            <a:ext cx="6600451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C2940A-0182-44BA-8B76-E05D1FAD65B0}" type="datetime1">
              <a:rPr lang="en-US" smtClean="0"/>
              <a:t>1/12/2020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</a:t>
            </a:r>
            <a:endParaRPr lang="en-US" dirty="0"/>
          </a:p>
        </p:txBody>
      </p:sp>
      <p:sp>
        <p:nvSpPr>
          <p:cNvPr id="9" name="Freeform 8"/>
          <p:cNvSpPr/>
          <p:nvPr/>
        </p:nvSpPr>
        <p:spPr bwMode="auto">
          <a:xfrm>
            <a:off x="-31719" y="4321158"/>
            <a:ext cx="1395473" cy="781781"/>
          </a:xfrm>
          <a:custGeom>
            <a:avLst/>
            <a:gdLst/>
            <a:ahLst/>
            <a:cxnLst/>
            <a:rect l="l" t="t" r="r" b="b"/>
            <a:pathLst>
              <a:path w="8042" h="10000">
                <a:moveTo>
                  <a:pt x="5799" y="10000"/>
                </a:moveTo>
                <a:cubicBezTo>
                  <a:pt x="5880" y="10000"/>
                  <a:pt x="5934" y="9940"/>
                  <a:pt x="5961" y="9880"/>
                </a:cubicBezTo>
                <a:cubicBezTo>
                  <a:pt x="5961" y="9820"/>
                  <a:pt x="5988" y="9820"/>
                  <a:pt x="5988" y="9820"/>
                </a:cubicBezTo>
                <a:lnTo>
                  <a:pt x="8042" y="5260"/>
                </a:lnTo>
                <a:cubicBezTo>
                  <a:pt x="8096" y="5140"/>
                  <a:pt x="8096" y="4901"/>
                  <a:pt x="8042" y="4721"/>
                </a:cubicBezTo>
                <a:lnTo>
                  <a:pt x="5988" y="221"/>
                </a:lnTo>
                <a:cubicBezTo>
                  <a:pt x="5988" y="160"/>
                  <a:pt x="5961" y="160"/>
                  <a:pt x="5961" y="160"/>
                </a:cubicBezTo>
                <a:cubicBezTo>
                  <a:pt x="5934" y="101"/>
                  <a:pt x="5880" y="41"/>
                  <a:pt x="5799" y="41"/>
                </a:cubicBezTo>
                <a:lnTo>
                  <a:pt x="18" y="0"/>
                </a:lnTo>
                <a:cubicBezTo>
                  <a:pt x="12" y="3330"/>
                  <a:pt x="6" y="6661"/>
                  <a:pt x="0" y="9991"/>
                </a:cubicBezTo>
                <a:lnTo>
                  <a:pt x="5799" y="10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23334" y="4529541"/>
            <a:ext cx="584978" cy="365125"/>
          </a:xfrm>
        </p:spPr>
        <p:txBody>
          <a:bodyPr/>
          <a:lstStyle/>
          <a:p>
            <a:fld id="{E5A6775C-0514-4972-B384-1F5F7CCA9E7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09554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609600"/>
            <a:ext cx="6591985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2415" y="4354046"/>
            <a:ext cx="6591985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11BC7-7456-4D00-BD94-AA7678FA8885}" type="datetime1">
              <a:rPr lang="en-US" smtClean="0"/>
              <a:t>1/12/2020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</a:t>
            </a:r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3166527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3244140"/>
            <a:ext cx="584978" cy="365125"/>
          </a:xfrm>
        </p:spPr>
        <p:txBody>
          <a:bodyPr/>
          <a:lstStyle/>
          <a:p>
            <a:fld id="{E5A6775C-0514-4972-B384-1F5F7CCA9E7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27647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88123" y="609600"/>
            <a:ext cx="6109587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15972" y="3505200"/>
            <a:ext cx="5653888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2415" y="4354046"/>
            <a:ext cx="6591985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6482F8-25E4-4A99-A94F-506E934BA3A6}" type="datetime1">
              <a:rPr lang="en-US" smtClean="0"/>
              <a:t>1/12/2020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</a:t>
            </a:r>
            <a:endParaRPr lang="en-US" dirty="0"/>
          </a:p>
        </p:txBody>
      </p:sp>
      <p:sp>
        <p:nvSpPr>
          <p:cNvPr id="19" name="Freeform 11"/>
          <p:cNvSpPr/>
          <p:nvPr/>
        </p:nvSpPr>
        <p:spPr bwMode="auto">
          <a:xfrm flipV="1">
            <a:off x="58" y="3166527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3244140"/>
            <a:ext cx="584978" cy="365125"/>
          </a:xfrm>
        </p:spPr>
        <p:txBody>
          <a:bodyPr/>
          <a:lstStyle/>
          <a:p>
            <a:fld id="{E5A6775C-0514-4972-B384-1F5F7CCA9E79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808316" y="648005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169533" y="290530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367801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2438401"/>
            <a:ext cx="6591985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5181600"/>
            <a:ext cx="6591985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1E60A4-30A5-4CDF-8B59-28B0935CC47D}" type="datetime1">
              <a:rPr lang="en-US" smtClean="0"/>
              <a:t>1/12/2020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</a:t>
            </a:r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58" y="4910660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11228" y="4983088"/>
            <a:ext cx="584978" cy="365125"/>
          </a:xfrm>
        </p:spPr>
        <p:txBody>
          <a:bodyPr/>
          <a:lstStyle/>
          <a:p>
            <a:fld id="{E5A6775C-0514-4972-B384-1F5F7CCA9E7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73935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2188123" y="609600"/>
            <a:ext cx="6109587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942415" y="4343400"/>
            <a:ext cx="6688292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5181600"/>
            <a:ext cx="6688292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C901D-A4AB-48D0-89E4-E3EBF44EC02D}" type="datetime1">
              <a:rPr lang="en-US" smtClean="0"/>
              <a:t>1/12/2020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</a:t>
            </a:r>
            <a:endParaRPr lang="en-US" dirty="0"/>
          </a:p>
        </p:txBody>
      </p:sp>
      <p:sp>
        <p:nvSpPr>
          <p:cNvPr id="20" name="Freeform 11"/>
          <p:cNvSpPr/>
          <p:nvPr/>
        </p:nvSpPr>
        <p:spPr bwMode="auto">
          <a:xfrm flipV="1">
            <a:off x="58" y="4910660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11228" y="4983088"/>
            <a:ext cx="584978" cy="365125"/>
          </a:xfrm>
        </p:spPr>
        <p:txBody>
          <a:bodyPr/>
          <a:lstStyle/>
          <a:p>
            <a:fld id="{E5A6775C-0514-4972-B384-1F5F7CCA9E79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808316" y="648005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169533" y="290530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827424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6" y="627407"/>
            <a:ext cx="6591984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942415" y="4343400"/>
            <a:ext cx="6591985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5181600"/>
            <a:ext cx="6591985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7F209-6A4D-4EAD-9D0F-D3DA0B4F9322}" type="datetime1">
              <a:rPr lang="en-US" smtClean="0"/>
              <a:t>1/12/2020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</a:t>
            </a:r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4910660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11228" y="4983088"/>
            <a:ext cx="584978" cy="365125"/>
          </a:xfrm>
        </p:spPr>
        <p:txBody>
          <a:bodyPr/>
          <a:lstStyle/>
          <a:p>
            <a:fld id="{E5A6775C-0514-4972-B384-1F5F7CCA9E7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59501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3012C-66DB-4871-8668-D130AA761B84}" type="datetime1">
              <a:rPr lang="en-US" smtClean="0"/>
              <a:t>1/12/2020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</a:t>
            </a:r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6775C-0514-4972-B384-1F5F7CCA9E7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03127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78535" y="627406"/>
            <a:ext cx="1656132" cy="5283817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42416" y="627406"/>
            <a:ext cx="4716348" cy="528381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FB2753-C39F-41E3-A138-8B1BE198EC19}" type="datetime1">
              <a:rPr lang="en-US" smtClean="0"/>
              <a:t>1/12/2020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</a:t>
            </a:r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6775C-0514-4972-B384-1F5F7CCA9E7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14997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5201" y="624110"/>
            <a:ext cx="6589199" cy="128089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42415" y="2133600"/>
            <a:ext cx="6591985" cy="377762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84352B-0983-4433-B66F-A09267CAAC73}" type="datetime1">
              <a:rPr lang="en-US" smtClean="0"/>
              <a:t>1/12/2020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</a:t>
            </a:r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6775C-0514-4972-B384-1F5F7CCA9E7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93889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2074562"/>
            <a:ext cx="6591985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2415" y="3581400"/>
            <a:ext cx="6591985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2F03DC-E97C-4E0F-B5A3-D9F228C67EA0}" type="datetime1">
              <a:rPr lang="en-US" smtClean="0"/>
              <a:t>1/12/2020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</a:t>
            </a:r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58" y="3166527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3244140"/>
            <a:ext cx="584978" cy="365125"/>
          </a:xfrm>
        </p:spPr>
        <p:txBody>
          <a:bodyPr/>
          <a:lstStyle/>
          <a:p>
            <a:fld id="{E5A6775C-0514-4972-B384-1F5F7CCA9E7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66409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42416" y="2136706"/>
            <a:ext cx="3197531" cy="376739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37307" y="2136706"/>
            <a:ext cx="3197093" cy="376739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56F83-F9F6-4D6A-A4D7-A5DC482206BF}" type="datetime1">
              <a:rPr lang="en-US" smtClean="0"/>
              <a:t>1/12/2020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</a:t>
            </a:r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787783"/>
            <a:ext cx="584978" cy="365125"/>
          </a:xfrm>
        </p:spPr>
        <p:txBody>
          <a:bodyPr/>
          <a:lstStyle/>
          <a:p>
            <a:fld id="{E5A6775C-0514-4972-B384-1F5F7CCA9E7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1404156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65352" y="2226626"/>
            <a:ext cx="287459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42415" y="2802888"/>
            <a:ext cx="3197532" cy="3105703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6154" y="2223398"/>
            <a:ext cx="28732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333715" y="2799660"/>
            <a:ext cx="3195680" cy="3105703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3A088-DA74-4D65-8E76-D31FA996FA01}" type="datetime1">
              <a:rPr lang="en-US" smtClean="0"/>
              <a:t>1/12/2020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</a:t>
            </a:r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787783"/>
            <a:ext cx="584978" cy="365125"/>
          </a:xfrm>
        </p:spPr>
        <p:txBody>
          <a:bodyPr/>
          <a:lstStyle/>
          <a:p>
            <a:fld id="{E5A6775C-0514-4972-B384-1F5F7CCA9E7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5039352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5200" y="624110"/>
            <a:ext cx="6589200" cy="128089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A414F-4EA5-4D25-85AA-CAC18EBC9A2B}" type="datetime1">
              <a:rPr lang="en-US" smtClean="0"/>
              <a:t>1/12/2020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</a:t>
            </a:r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6775C-0514-4972-B384-1F5F7CCA9E7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75929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F0BD9D-6776-45A1-85D6-FC406D7D33F9}" type="datetime1">
              <a:rPr lang="en-US" smtClean="0"/>
              <a:t>1/12/2020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</a:t>
            </a:r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6775C-0514-4972-B384-1F5F7CCA9E7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51420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446088"/>
            <a:ext cx="2629584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3494" y="446089"/>
            <a:ext cx="3790906" cy="5414963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1598613"/>
            <a:ext cx="2629584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EE59F-C027-4612-AFD0-9E4E7AB007F6}" type="datetime1">
              <a:rPr lang="en-US" smtClean="0"/>
              <a:t>1/12/2020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</a:t>
            </a:r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6775C-0514-4972-B384-1F5F7CCA9E7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8586071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4800600"/>
            <a:ext cx="6591985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42415" y="634965"/>
            <a:ext cx="6591985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5367338"/>
            <a:ext cx="6591985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3E0F9-1E95-4DD3-B401-7F94AC99B309}" type="datetime1">
              <a:rPr lang="en-US" smtClean="0"/>
              <a:t>1/12/2020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</a:t>
            </a:r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4910660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11228" y="4983088"/>
            <a:ext cx="584978" cy="365125"/>
          </a:xfrm>
        </p:spPr>
        <p:txBody>
          <a:bodyPr/>
          <a:lstStyle/>
          <a:p>
            <a:fld id="{E5A6775C-0514-4972-B384-1F5F7CCA9E7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79821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/>
          <p:cNvGrpSpPr/>
          <p:nvPr/>
        </p:nvGrpSpPr>
        <p:grpSpPr>
          <a:xfrm>
            <a:off x="1" y="228600"/>
            <a:ext cx="1981200" cy="6638628"/>
            <a:chOff x="2487613" y="285750"/>
            <a:chExt cx="2428875" cy="5654676"/>
          </a:xfrm>
        </p:grpSpPr>
        <p:sp>
          <p:nvSpPr>
            <p:cNvPr id="37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8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9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0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1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2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3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4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5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6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7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8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49" name="Group 48"/>
          <p:cNvGrpSpPr/>
          <p:nvPr/>
        </p:nvGrpSpPr>
        <p:grpSpPr>
          <a:xfrm>
            <a:off x="20421" y="285"/>
            <a:ext cx="1952272" cy="6852968"/>
            <a:chOff x="6627813" y="195717"/>
            <a:chExt cx="1952625" cy="5678034"/>
          </a:xfrm>
        </p:grpSpPr>
        <p:sp>
          <p:nvSpPr>
            <p:cNvPr id="50" name="Freeform 27"/>
            <p:cNvSpPr/>
            <p:nvPr/>
          </p:nvSpPr>
          <p:spPr bwMode="auto">
            <a:xfrm>
              <a:off x="6627813" y="195717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1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2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3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4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5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6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7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8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9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0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1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62" name="Rectangle 61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45200" y="624110"/>
            <a:ext cx="6589200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2415" y="2133600"/>
            <a:ext cx="6591985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772400" y="6135089"/>
            <a:ext cx="766380" cy="3701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63F6C7-45EA-4C99-9D35-7A6D6C3AEB82}" type="datetime1">
              <a:rPr lang="en-US" smtClean="0"/>
              <a:t>1/12/2020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42415" y="6135809"/>
            <a:ext cx="57164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1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11228" y="787783"/>
            <a:ext cx="58497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E5A6775C-0514-4972-B384-1F5F7CCA9E7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57792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22" r:id="rId1"/>
    <p:sldLayoutId id="2147484023" r:id="rId2"/>
    <p:sldLayoutId id="2147484024" r:id="rId3"/>
    <p:sldLayoutId id="2147484025" r:id="rId4"/>
    <p:sldLayoutId id="2147484026" r:id="rId5"/>
    <p:sldLayoutId id="2147484027" r:id="rId6"/>
    <p:sldLayoutId id="2147484028" r:id="rId7"/>
    <p:sldLayoutId id="2147484029" r:id="rId8"/>
    <p:sldLayoutId id="2147484030" r:id="rId9"/>
    <p:sldLayoutId id="2147484031" r:id="rId10"/>
    <p:sldLayoutId id="2147484032" r:id="rId11"/>
    <p:sldLayoutId id="2147484033" r:id="rId12"/>
    <p:sldLayoutId id="2147484034" r:id="rId13"/>
    <p:sldLayoutId id="2147484035" r:id="rId14"/>
    <p:sldLayoutId id="2147484036" r:id="rId15"/>
    <p:sldLayoutId id="2147484037" r:id="rId1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7" Type="http://schemas.openxmlformats.org/officeDocument/2006/relationships/image" Target="../media/image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249250" y="2485623"/>
            <a:ext cx="66326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Welcome to my presentation</a:t>
            </a:r>
            <a:endParaRPr 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6775C-0514-4972-B384-1F5F7CCA9E79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2781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200624"/>
            <a:ext cx="9144000" cy="688016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Android Program</a:t>
            </a:r>
            <a:endParaRPr lang="en-US" sz="36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28419" y="1133341"/>
            <a:ext cx="70318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Android Studio SDK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Android Studio Project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Android Application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6775C-0514-4972-B384-1F5F7CCA9E79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5439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0" y="187745"/>
            <a:ext cx="9144000" cy="68801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1. Android Studio SDK</a:t>
            </a:r>
            <a:endParaRPr lang="en-US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28419" y="1133341"/>
            <a:ext cx="7664512" cy="11339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Android Studio is the official integrated development environment for Google’s Android operating system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0505" y="2506578"/>
            <a:ext cx="5109883" cy="369221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554051" y="6211669"/>
            <a:ext cx="54922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Figure . Android Studio Software 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6775C-0514-4972-B384-1F5F7CCA9E79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6855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6775C-0514-4972-B384-1F5F7CCA9E79}" type="slidenum">
              <a:rPr lang="en-US" smtClean="0"/>
              <a:t>12</a:t>
            </a:fld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0" y="198109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Android Studio </a:t>
            </a:r>
            <a:r>
              <a:rPr 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Project</a:t>
            </a:r>
            <a:endParaRPr 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97545" y="1152908"/>
            <a:ext cx="7031865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Project Tree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Main Activity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UI Design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Permission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4023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511228" y="787783"/>
            <a:ext cx="584978" cy="365125"/>
          </a:xfrm>
        </p:spPr>
        <p:txBody>
          <a:bodyPr/>
          <a:lstStyle/>
          <a:p>
            <a:fld id="{E5A6775C-0514-4972-B384-1F5F7CCA9E79}" type="slidenum">
              <a:rPr lang="en-US" smtClean="0"/>
              <a:t>13</a:t>
            </a:fld>
            <a:endParaRPr lang="en-US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0" y="44911"/>
            <a:ext cx="9144000" cy="68801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Project Tree</a:t>
            </a:r>
            <a:endParaRPr lang="en-US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6213500"/>
            <a:ext cx="9143999" cy="5799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Figure. Project Tree of Robotic Arm Controller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919" b="19498"/>
          <a:stretch/>
        </p:blipFill>
        <p:spPr>
          <a:xfrm>
            <a:off x="2249051" y="1152908"/>
            <a:ext cx="4347532" cy="5060592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7" name="Straight Arrow Connector 6"/>
          <p:cNvCxnSpPr>
            <a:stCxn id="8" idx="1"/>
          </p:cNvCxnSpPr>
          <p:nvPr/>
        </p:nvCxnSpPr>
        <p:spPr>
          <a:xfrm flipH="1">
            <a:off x="3724833" y="2414642"/>
            <a:ext cx="2276346" cy="98919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001179" y="2160726"/>
            <a:ext cx="2793195" cy="5078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Build for project’s settings</a:t>
            </a:r>
          </a:p>
        </p:txBody>
      </p:sp>
      <p:cxnSp>
        <p:nvCxnSpPr>
          <p:cNvPr id="11" name="Straight Arrow Connector 10"/>
          <p:cNvCxnSpPr>
            <a:stCxn id="12" idx="1"/>
          </p:cNvCxnSpPr>
          <p:nvPr/>
        </p:nvCxnSpPr>
        <p:spPr>
          <a:xfrm flipH="1" flipV="1">
            <a:off x="4097957" y="4096356"/>
            <a:ext cx="2317985" cy="2539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415942" y="4096356"/>
            <a:ext cx="1762247" cy="5078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Program folder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 flipV="1">
            <a:off x="2796986" y="4337349"/>
            <a:ext cx="927847" cy="92710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993551" y="4951061"/>
            <a:ext cx="1803435" cy="5078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Resource folder</a:t>
            </a:r>
          </a:p>
        </p:txBody>
      </p:sp>
    </p:spTree>
    <p:extLst>
      <p:ext uri="{BB962C8B-B14F-4D97-AF65-F5344CB8AC3E}">
        <p14:creationId xmlns:p14="http://schemas.microsoft.com/office/powerpoint/2010/main" val="3933998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0" y="187745"/>
            <a:ext cx="9144000" cy="68801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Main Activity</a:t>
            </a:r>
            <a:endParaRPr lang="en-US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112" y="1027637"/>
            <a:ext cx="6191776" cy="5308405"/>
          </a:xfrm>
          <a:prstGeom prst="rect">
            <a:avLst/>
          </a:prstGeom>
        </p:spPr>
      </p:pic>
      <p:cxnSp>
        <p:nvCxnSpPr>
          <p:cNvPr id="11" name="Straight Arrow Connector 10"/>
          <p:cNvCxnSpPr>
            <a:stCxn id="13" idx="1"/>
          </p:cNvCxnSpPr>
          <p:nvPr/>
        </p:nvCxnSpPr>
        <p:spPr>
          <a:xfrm flipH="1">
            <a:off x="4020671" y="3560599"/>
            <a:ext cx="884856" cy="32316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905527" y="3237433"/>
            <a:ext cx="2073497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Java programs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0" y="6257402"/>
            <a:ext cx="9144000" cy="5799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Figure. Android Programs in Main Activity.java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6775C-0514-4972-B384-1F5F7CCA9E79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2410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0" y="187745"/>
            <a:ext cx="9144000" cy="68801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UI Design</a:t>
            </a:r>
            <a:endParaRPr lang="en-US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861256" y="6081666"/>
            <a:ext cx="70251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Figure. UI Designer of Android Studio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6775C-0514-4972-B384-1F5F7CCA9E79}" type="slidenum">
              <a:rPr lang="en-US" smtClean="0"/>
              <a:t>15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235" y="1283507"/>
            <a:ext cx="6977055" cy="4891691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 flipH="1" flipV="1">
            <a:off x="6952129" y="3190433"/>
            <a:ext cx="198412" cy="50363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150541" y="3422603"/>
            <a:ext cx="2073497" cy="49866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Layout Properties</a:t>
            </a:r>
          </a:p>
        </p:txBody>
      </p:sp>
      <p:cxnSp>
        <p:nvCxnSpPr>
          <p:cNvPr id="13" name="Straight Arrow Connector 12"/>
          <p:cNvCxnSpPr>
            <a:stCxn id="14" idx="1"/>
          </p:cNvCxnSpPr>
          <p:nvPr/>
        </p:nvCxnSpPr>
        <p:spPr>
          <a:xfrm flipH="1" flipV="1">
            <a:off x="4909616" y="4507606"/>
            <a:ext cx="2240925" cy="38025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150541" y="4407701"/>
            <a:ext cx="2073497" cy="96032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UI Design of Android App.</a:t>
            </a:r>
          </a:p>
        </p:txBody>
      </p:sp>
    </p:spTree>
    <p:extLst>
      <p:ext uri="{BB962C8B-B14F-4D97-AF65-F5344CB8AC3E}">
        <p14:creationId xmlns:p14="http://schemas.microsoft.com/office/powerpoint/2010/main" val="3094994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6775C-0514-4972-B384-1F5F7CCA9E79}" type="slidenum">
              <a:rPr lang="en-US" smtClean="0"/>
              <a:t>16</a:t>
            </a:fld>
            <a:endParaRPr lang="en-US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0" y="187745"/>
            <a:ext cx="9144000" cy="68801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Permission</a:t>
            </a:r>
            <a:endParaRPr lang="en-US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360" y="1152908"/>
            <a:ext cx="6017279" cy="486040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013317"/>
            <a:ext cx="9143999" cy="5799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Figure. Permission Script in Manifest.xml</a:t>
            </a:r>
          </a:p>
        </p:txBody>
      </p:sp>
      <p:cxnSp>
        <p:nvCxnSpPr>
          <p:cNvPr id="6" name="Straight Arrow Connector 5"/>
          <p:cNvCxnSpPr>
            <a:stCxn id="7" idx="1"/>
          </p:cNvCxnSpPr>
          <p:nvPr/>
        </p:nvCxnSpPr>
        <p:spPr>
          <a:xfrm flipH="1" flipV="1">
            <a:off x="5822577" y="3578445"/>
            <a:ext cx="1244090" cy="40783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7066667" y="3478449"/>
            <a:ext cx="1364640" cy="101566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Permission request</a:t>
            </a:r>
          </a:p>
        </p:txBody>
      </p:sp>
      <p:cxnSp>
        <p:nvCxnSpPr>
          <p:cNvPr id="9" name="Straight Arrow Connector 8"/>
          <p:cNvCxnSpPr>
            <a:stCxn id="10" idx="1"/>
          </p:cNvCxnSpPr>
          <p:nvPr/>
        </p:nvCxnSpPr>
        <p:spPr>
          <a:xfrm flipH="1" flipV="1">
            <a:off x="4303059" y="2339788"/>
            <a:ext cx="2467773" cy="13645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770832" y="2226914"/>
            <a:ext cx="2073497" cy="49866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Target SDK</a:t>
            </a:r>
          </a:p>
        </p:txBody>
      </p:sp>
    </p:spTree>
    <p:extLst>
      <p:ext uri="{BB962C8B-B14F-4D97-AF65-F5344CB8AC3E}">
        <p14:creationId xmlns:p14="http://schemas.microsoft.com/office/powerpoint/2010/main" val="1611287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6775C-0514-4972-B384-1F5F7CCA9E79}" type="slidenum">
              <a:rPr lang="en-US" smtClean="0"/>
              <a:t>17</a:t>
            </a:fld>
            <a:endParaRPr lang="en-US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0" y="187745"/>
            <a:ext cx="9144000" cy="68801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Android Application</a:t>
            </a:r>
            <a:endParaRPr lang="en-US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56067" y="1152908"/>
            <a:ext cx="703186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Main User Interface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Menu User Interface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Devices User Interface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Configuration User Interface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Control of Robotic Arm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8802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6775C-0514-4972-B384-1F5F7CCA9E79}" type="slidenum">
              <a:rPr lang="en-US" smtClean="0"/>
              <a:t>18</a:t>
            </a:fld>
            <a:endParaRPr lang="en-US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0" y="187745"/>
            <a:ext cx="9144000" cy="68801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Main User Interface</a:t>
            </a:r>
            <a:endParaRPr lang="en-US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231" y="1162334"/>
            <a:ext cx="2763931" cy="458374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0" y="5785204"/>
            <a:ext cx="92381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Figure. Main User Interface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036212" y="1547563"/>
            <a:ext cx="1385423" cy="96032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Degrees for each Joint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H="1" flipV="1">
            <a:off x="4334745" y="1772524"/>
            <a:ext cx="1693120" cy="46011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4334744" y="2266923"/>
            <a:ext cx="1693121" cy="54977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4334745" y="2247583"/>
            <a:ext cx="169312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977727" y="4416231"/>
            <a:ext cx="1385423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X-Y Joint Sticks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 flipH="1" flipV="1">
            <a:off x="3776079" y="4752868"/>
            <a:ext cx="2201648" cy="1083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5977728" y="2822765"/>
            <a:ext cx="1385423" cy="147732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Send Desired degrees</a:t>
            </a:r>
          </a:p>
        </p:txBody>
      </p:sp>
      <p:cxnSp>
        <p:nvCxnSpPr>
          <p:cNvPr id="23" name="Straight Arrow Connector 22"/>
          <p:cNvCxnSpPr/>
          <p:nvPr/>
        </p:nvCxnSpPr>
        <p:spPr>
          <a:xfrm flipH="1">
            <a:off x="4521889" y="3651122"/>
            <a:ext cx="1260346" cy="2671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1495230" y="1152739"/>
            <a:ext cx="2763931" cy="138010"/>
          </a:xfrm>
          <a:prstGeom prst="rect">
            <a:avLst/>
          </a:prstGeom>
          <a:solidFill>
            <a:srgbClr val="F7F7F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442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6775C-0514-4972-B384-1F5F7CCA9E79}" type="slidenum">
              <a:rPr lang="en-US" smtClean="0"/>
              <a:t>19</a:t>
            </a:fld>
            <a:endParaRPr lang="en-US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0" y="187745"/>
            <a:ext cx="9144000" cy="68801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Devices User Interface</a:t>
            </a:r>
            <a:endParaRPr lang="en-US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1388" y="1029830"/>
            <a:ext cx="2976178" cy="5295116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 flipH="1" flipV="1">
            <a:off x="6225988" y="3348420"/>
            <a:ext cx="564778" cy="52433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833290" y="3447029"/>
            <a:ext cx="2073497" cy="960328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Robotic Arm Devices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2020925" y="4854388"/>
            <a:ext cx="977939" cy="1258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96920" y="4114164"/>
            <a:ext cx="2073497" cy="960328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 Pair and Scan devices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6201868"/>
            <a:ext cx="9144000" cy="5799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Figure. Choose Device Dialog </a:t>
            </a:r>
          </a:p>
        </p:txBody>
      </p:sp>
      <p:sp>
        <p:nvSpPr>
          <p:cNvPr id="9" name="Rectangle 8"/>
          <p:cNvSpPr/>
          <p:nvPr/>
        </p:nvSpPr>
        <p:spPr>
          <a:xfrm>
            <a:off x="3083911" y="1045332"/>
            <a:ext cx="2976178" cy="20524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/>
          <p:cNvCxnSpPr/>
          <p:nvPr/>
        </p:nvCxnSpPr>
        <p:spPr>
          <a:xfrm flipH="1">
            <a:off x="6090756" y="3872753"/>
            <a:ext cx="700010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6060090" y="3872753"/>
            <a:ext cx="730676" cy="52433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1568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0" y="1086670"/>
            <a:ext cx="9144000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TECHNOLOGY UNIVERSITY(KALAY)</a:t>
            </a:r>
          </a:p>
          <a:p>
            <a:pPr algn="ctr"/>
            <a:endParaRPr 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 ELECTRONIC </a:t>
            </a:r>
          </a:p>
          <a:p>
            <a:pPr algn="ctr"/>
            <a:r>
              <a:rPr 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ENGINEERING</a:t>
            </a:r>
          </a:p>
          <a:p>
            <a:pPr algn="ctr"/>
            <a:endParaRPr lang="en-US" sz="24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0" y="4514815"/>
            <a:ext cx="9144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Times New Roman" panose="02020603050405020304" pitchFamily="18" charset="0"/>
              </a:rPr>
              <a:t>Supervisor –  Daw Cho Thet </a:t>
            </a:r>
            <a:r>
              <a:rPr lang="en-US" sz="2000" b="1" dirty="0" smtClean="0">
                <a:latin typeface="Times New Roman" panose="02020603050405020304" pitchFamily="18" charset="0"/>
              </a:rPr>
              <a:t>Nwe</a:t>
            </a:r>
          </a:p>
          <a:p>
            <a:pPr algn="ctr"/>
            <a:endParaRPr lang="en-US" sz="2000" b="1" dirty="0">
              <a:latin typeface="Times New Roman" panose="02020603050405020304" pitchFamily="18" charset="0"/>
            </a:endParaRPr>
          </a:p>
          <a:p>
            <a:pPr algn="ctr"/>
            <a:r>
              <a:rPr lang="en-US" sz="2000" b="1" dirty="0" smtClean="0">
                <a:latin typeface="Times New Roman" panose="02020603050405020304" pitchFamily="18" charset="0"/>
              </a:rPr>
              <a:t>Presented by</a:t>
            </a:r>
          </a:p>
          <a:p>
            <a:pPr algn="ctr"/>
            <a:r>
              <a:rPr lang="en-US" sz="2000" b="1" dirty="0" smtClean="0">
                <a:latin typeface="Times New Roman" panose="02020603050405020304" pitchFamily="18" charset="0"/>
              </a:rPr>
              <a:t> Mg Aung Ye Htet  ( VI EC- 47 )</a:t>
            </a:r>
          </a:p>
          <a:p>
            <a:pPr algn="ctr"/>
            <a:endParaRPr lang="en-US" sz="2000" b="1" dirty="0" smtClean="0">
              <a:latin typeface="Times New Roman" panose="02020603050405020304" pitchFamily="18" charset="0"/>
            </a:endParaRPr>
          </a:p>
          <a:p>
            <a:pPr algn="ctr"/>
            <a:endParaRPr lang="en-US" sz="2000" b="1" dirty="0" smtClean="0">
              <a:latin typeface="Times New Roman" panose="02020603050405020304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0" y="597675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efense							6.10.2018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0" y="2808203"/>
            <a:ext cx="9144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20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DESIGN AND IMPLEMENTATION OF </a:t>
            </a:r>
          </a:p>
          <a:p>
            <a:pPr algn="ctr"/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ROBOTIC ARM</a:t>
            </a:r>
          </a:p>
          <a:p>
            <a:pPr algn="ctr"/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(Android Software Implementation)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5113" y="37821"/>
            <a:ext cx="1033773" cy="1048849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6775C-0514-4972-B384-1F5F7CCA9E79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7466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6775C-0514-4972-B384-1F5F7CCA9E79}" type="slidenum">
              <a:rPr lang="en-US" smtClean="0"/>
              <a:t>20</a:t>
            </a:fld>
            <a:endParaRPr lang="en-US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0" y="187745"/>
            <a:ext cx="9144000" cy="68801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Menu User Interface</a:t>
            </a:r>
            <a:endParaRPr lang="en-US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1653" y="1410851"/>
            <a:ext cx="2760008" cy="4545896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5" name="Straight Arrow Connector 4"/>
          <p:cNvCxnSpPr/>
          <p:nvPr/>
        </p:nvCxnSpPr>
        <p:spPr>
          <a:xfrm flipH="1">
            <a:off x="4571999" y="2115771"/>
            <a:ext cx="1149699" cy="3148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945045" y="1751849"/>
            <a:ext cx="2073497" cy="960328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Open the Devices dialog</a:t>
            </a:r>
          </a:p>
        </p:txBody>
      </p:sp>
      <p:cxnSp>
        <p:nvCxnSpPr>
          <p:cNvPr id="7" name="Straight Arrow Connector 6"/>
          <p:cNvCxnSpPr>
            <a:stCxn id="8" idx="1"/>
          </p:cNvCxnSpPr>
          <p:nvPr/>
        </p:nvCxnSpPr>
        <p:spPr>
          <a:xfrm flipH="1" flipV="1">
            <a:off x="4221786" y="2468694"/>
            <a:ext cx="1242211" cy="206166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463997" y="4253357"/>
            <a:ext cx="2073497" cy="553998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Exist from app...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09709" y="2593785"/>
            <a:ext cx="2073497" cy="960328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Open the app. settings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2040916" y="2844951"/>
            <a:ext cx="1390308" cy="8746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0" y="6078846"/>
            <a:ext cx="9143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Figure. Menu Option of Robotic Arm Controller</a:t>
            </a:r>
          </a:p>
        </p:txBody>
      </p:sp>
      <p:sp>
        <p:nvSpPr>
          <p:cNvPr id="9" name="Rectangle 8"/>
          <p:cNvSpPr/>
          <p:nvPr/>
        </p:nvSpPr>
        <p:spPr>
          <a:xfrm>
            <a:off x="2161653" y="1411882"/>
            <a:ext cx="2770094" cy="121813"/>
          </a:xfrm>
          <a:prstGeom prst="rect">
            <a:avLst/>
          </a:prstGeom>
          <a:solidFill>
            <a:srgbClr val="F7F7F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246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6775C-0514-4972-B384-1F5F7CCA9E79}" type="slidenum">
              <a:rPr lang="en-US" smtClean="0"/>
              <a:t>21</a:t>
            </a:fld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0" y="187745"/>
            <a:ext cx="9144000" cy="68801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Configuration User Interface</a:t>
            </a:r>
            <a:endParaRPr lang="en-US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2923" y="1273624"/>
            <a:ext cx="2678153" cy="476488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6038504"/>
            <a:ext cx="9143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Figure. Settings Dialog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5193703" y="1725086"/>
            <a:ext cx="1299989" cy="61156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493692" y="1440128"/>
            <a:ext cx="2073497" cy="498663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For app protection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2625579" y="2524140"/>
            <a:ext cx="1018312" cy="10977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129922" y="1834144"/>
            <a:ext cx="2073497" cy="960328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Lengths of Robotic Arm</a:t>
            </a:r>
          </a:p>
        </p:txBody>
      </p:sp>
      <p:cxnSp>
        <p:nvCxnSpPr>
          <p:cNvPr id="13" name="Straight Arrow Connector 12"/>
          <p:cNvCxnSpPr>
            <a:stCxn id="14" idx="1"/>
          </p:cNvCxnSpPr>
          <p:nvPr/>
        </p:nvCxnSpPr>
        <p:spPr>
          <a:xfrm flipH="1">
            <a:off x="5193703" y="4577611"/>
            <a:ext cx="1543482" cy="72060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737185" y="4328279"/>
            <a:ext cx="2073497" cy="498663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 Store Path</a:t>
            </a:r>
          </a:p>
        </p:txBody>
      </p:sp>
      <p:cxnSp>
        <p:nvCxnSpPr>
          <p:cNvPr id="17" name="Straight Arrow Connector 16"/>
          <p:cNvCxnSpPr>
            <a:stCxn id="18" idx="3"/>
          </p:cNvCxnSpPr>
          <p:nvPr/>
        </p:nvCxnSpPr>
        <p:spPr>
          <a:xfrm>
            <a:off x="2650307" y="4679285"/>
            <a:ext cx="1734131" cy="94570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576810" y="4429953"/>
            <a:ext cx="2073497" cy="498663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Save the settings</a:t>
            </a:r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2617315" y="2526836"/>
            <a:ext cx="1172208" cy="135528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2640108" y="2539057"/>
            <a:ext cx="1156126" cy="68867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3211683" y="1290918"/>
            <a:ext cx="2716237" cy="149210"/>
          </a:xfrm>
          <a:prstGeom prst="rect">
            <a:avLst/>
          </a:prstGeom>
          <a:solidFill>
            <a:srgbClr val="F7F7F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686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0" y="78759"/>
            <a:ext cx="9144000" cy="68801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Control of Robotic Arm</a:t>
            </a:r>
            <a:endParaRPr lang="en-US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585" y="2469796"/>
            <a:ext cx="1762504" cy="313578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1545459"/>
            <a:ext cx="2715432" cy="399473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" y="6209895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Figure. Controlling the Robotic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rm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348992" y="5605584"/>
            <a:ext cx="1367171" cy="96032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Bluetooth Module</a:t>
            </a:r>
          </a:p>
        </p:txBody>
      </p:sp>
      <p:cxnSp>
        <p:nvCxnSpPr>
          <p:cNvPr id="13" name="Straight Arrow Connector 12"/>
          <p:cNvCxnSpPr>
            <a:stCxn id="9" idx="0"/>
          </p:cNvCxnSpPr>
          <p:nvPr/>
        </p:nvCxnSpPr>
        <p:spPr>
          <a:xfrm flipH="1" flipV="1">
            <a:off x="6921154" y="4811151"/>
            <a:ext cx="1111424" cy="79443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786699" y="1080868"/>
            <a:ext cx="1614100" cy="96032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Arduino Uno Board</a:t>
            </a:r>
          </a:p>
        </p:txBody>
      </p:sp>
      <p:cxnSp>
        <p:nvCxnSpPr>
          <p:cNvPr id="15" name="Straight Arrow Connector 14"/>
          <p:cNvCxnSpPr>
            <a:stCxn id="14" idx="2"/>
          </p:cNvCxnSpPr>
          <p:nvPr/>
        </p:nvCxnSpPr>
        <p:spPr>
          <a:xfrm>
            <a:off x="5593749" y="2041196"/>
            <a:ext cx="759959" cy="27029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130662" y="972676"/>
            <a:ext cx="2013338" cy="45807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Servo PWM pins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98387" y="1207313"/>
            <a:ext cx="1385423" cy="96032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Bluetooth Devices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2976656" y="1297495"/>
            <a:ext cx="1237278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Ser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 Degrees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86" b="100000" l="0" r="100000">
                        <a14:foregroundMark x1="13028" y1="36857" x2="11560" y2="59143"/>
                        <a14:foregroundMark x1="24037" y1="41714" x2="23670" y2="55714"/>
                        <a14:foregroundMark x1="74862" y1="46000" x2="76881" y2="58000"/>
                        <a14:foregroundMark x1="86972" y1="43714" x2="86789" y2="58857"/>
                        <a14:foregroundMark x1="96147" y1="74000" x2="97064" y2="59143"/>
                        <a14:foregroundMark x1="7339" y1="12286" x2="1101" y2="49429"/>
                        <a14:foregroundMark x1="1651" y1="58286" x2="8991" y2="888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1199" y="3384045"/>
            <a:ext cx="845099" cy="58326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6775C-0514-4972-B384-1F5F7CCA9E79}" type="slidenum">
              <a:rPr lang="en-US" smtClean="0"/>
              <a:t>22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2124" y="2371868"/>
            <a:ext cx="1924050" cy="31908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Rectangle 6"/>
          <p:cNvSpPr/>
          <p:nvPr/>
        </p:nvSpPr>
        <p:spPr>
          <a:xfrm>
            <a:off x="2927795" y="2264088"/>
            <a:ext cx="1950653" cy="184825"/>
          </a:xfrm>
          <a:prstGeom prst="rect">
            <a:avLst/>
          </a:prstGeom>
          <a:solidFill>
            <a:srgbClr val="F7F7F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98116" y="2252306"/>
            <a:ext cx="1810228" cy="142972"/>
          </a:xfrm>
          <a:prstGeom prst="rect">
            <a:avLst/>
          </a:prstGeom>
          <a:solidFill>
            <a:srgbClr val="F7F7F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439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272218"/>
            <a:ext cx="9144000" cy="688016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 Program</a:t>
            </a:r>
            <a:endParaRPr lang="en-US" sz="36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96206" y="1368061"/>
            <a:ext cx="833641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Evaluate the mathematical coordinates.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Design the frames according to calculated math.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Design the circuit diagram suitable for servo motor driven.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Write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rduino program and the android application for arm control and to perform desired tasks.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6775C-0514-4972-B384-1F5F7CCA9E79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6204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0" y="265343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Expected outcomes</a:t>
            </a:r>
            <a:endParaRPr 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50126" y="1434114"/>
            <a:ext cx="8093874" cy="4457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expected outcomes of the control system of Robotic Arm are: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Getting more stable system and more specific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dimension.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May be affected by durable vibration.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May be able to work easily by means of connected android phone.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Saving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cost.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6775C-0514-4972-B384-1F5F7CCA9E79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8677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198108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61938" y="1350706"/>
            <a:ext cx="769796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design is simple enough to incorporate subsequent degrees of freedom, since their is just one grooved shaft to be moved in other planes.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arm is lighter in weight and occupies lesser floor area to accomplish a given task.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6775C-0514-4972-B384-1F5F7CCA9E79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1206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0" y="1086670"/>
            <a:ext cx="9144000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TECHNOLOGY UNIVERSITY(KALAY)</a:t>
            </a:r>
          </a:p>
          <a:p>
            <a:pPr algn="ctr"/>
            <a:endParaRPr 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 ELECTRONIC </a:t>
            </a:r>
          </a:p>
          <a:p>
            <a:pPr algn="ctr"/>
            <a:r>
              <a:rPr 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ENGINEERING</a:t>
            </a:r>
          </a:p>
          <a:p>
            <a:pPr algn="ctr"/>
            <a:endParaRPr lang="en-US" sz="24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6200" y="4514815"/>
            <a:ext cx="9144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Times New Roman" panose="02020603050405020304" pitchFamily="18" charset="0"/>
              </a:rPr>
              <a:t>Supervisor –  Daw Cho Thet </a:t>
            </a:r>
            <a:r>
              <a:rPr lang="en-US" sz="2000" b="1" dirty="0" smtClean="0">
                <a:latin typeface="Times New Roman" panose="02020603050405020304" pitchFamily="18" charset="0"/>
              </a:rPr>
              <a:t>Nwe</a:t>
            </a:r>
          </a:p>
          <a:p>
            <a:pPr algn="ctr"/>
            <a:endParaRPr lang="en-US" sz="2000" b="1" dirty="0">
              <a:latin typeface="Times New Roman" panose="02020603050405020304" pitchFamily="18" charset="0"/>
            </a:endParaRPr>
          </a:p>
          <a:p>
            <a:pPr algn="ctr"/>
            <a:r>
              <a:rPr lang="en-US" sz="2000" b="1" dirty="0" smtClean="0">
                <a:latin typeface="Times New Roman" panose="02020603050405020304" pitchFamily="18" charset="0"/>
              </a:rPr>
              <a:t>Presented by</a:t>
            </a:r>
          </a:p>
          <a:p>
            <a:pPr algn="ctr"/>
            <a:r>
              <a:rPr lang="en-US" sz="2000" b="1" dirty="0" smtClean="0">
                <a:latin typeface="Times New Roman" panose="02020603050405020304" pitchFamily="18" charset="0"/>
              </a:rPr>
              <a:t> Mg Kyaw Win Tun ( VI EC- 29 )</a:t>
            </a:r>
          </a:p>
          <a:p>
            <a:pPr algn="ctr"/>
            <a:endParaRPr lang="en-US" sz="2000" b="1" dirty="0" smtClean="0">
              <a:latin typeface="Times New Roman" panose="02020603050405020304" pitchFamily="18" charset="0"/>
            </a:endParaRPr>
          </a:p>
          <a:p>
            <a:pPr algn="ctr"/>
            <a:endParaRPr lang="en-US" sz="2000" b="1" dirty="0" smtClean="0">
              <a:latin typeface="Times New Roman" panose="02020603050405020304" pitchFamily="18" charset="0"/>
            </a:endParaRPr>
          </a:p>
        </p:txBody>
      </p:sp>
      <p:sp>
        <p:nvSpPr>
          <p:cNvPr id="13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6775C-0514-4972-B384-1F5F7CCA9E79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0" y="597675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Defense							6.10.2018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0" y="2808203"/>
            <a:ext cx="9144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20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DESIGN AND IMPLEMENTATION OF </a:t>
            </a:r>
          </a:p>
          <a:p>
            <a:pPr algn="ctr"/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ROBOTIC ARM</a:t>
            </a:r>
          </a:p>
          <a:p>
            <a:pPr algn="ctr"/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(Arduino Software Implementation)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5113" y="37821"/>
            <a:ext cx="1033773" cy="1048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989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52218"/>
            <a:ext cx="8458200" cy="1008530"/>
          </a:xfrm>
        </p:spPr>
        <p:txBody>
          <a:bodyPr>
            <a:noAutofit/>
          </a:bodyPr>
          <a:lstStyle/>
          <a:p>
            <a:pPr algn="ctr"/>
            <a:r>
              <a:rPr lang="en-US" sz="40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Arduino Software implementation</a:t>
            </a:r>
            <a:endParaRPr lang="en-US" sz="4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9929" y="3160058"/>
            <a:ext cx="7754471" cy="275116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2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Mg Kyaw Win Tun</a:t>
            </a:r>
          </a:p>
          <a:p>
            <a:pPr marL="0" indent="0" algn="ctr">
              <a:buNone/>
            </a:pPr>
            <a:r>
              <a:rPr lang="en-US" sz="32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 EC - 29</a:t>
            </a:r>
            <a:endParaRPr lang="en-US" sz="32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6775C-0514-4972-B384-1F5F7CCA9E79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9017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47338"/>
            <a:ext cx="9144000" cy="640445"/>
          </a:xfrm>
        </p:spPr>
        <p:txBody>
          <a:bodyPr>
            <a:noAutofit/>
          </a:bodyPr>
          <a:lstStyle/>
          <a:p>
            <a:pPr algn="ctr"/>
            <a:r>
              <a:rPr lang="en-US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Arduino Programming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>
          <a:xfrm>
            <a:off x="1096206" y="1428228"/>
            <a:ext cx="6366912" cy="3455894"/>
          </a:xfrm>
        </p:spPr>
        <p:txBody>
          <a:bodyPr>
            <a:normAutofit/>
          </a:bodyPr>
          <a:lstStyle/>
          <a:p>
            <a:pPr>
              <a:buClrTx/>
              <a:buFont typeface="Wingdings" panose="05000000000000000000" pitchFamily="2" charset="2"/>
              <a:buChar char="v"/>
            </a:pPr>
            <a:r>
              <a:rPr 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Robotic Arm Driver Program</a:t>
            </a:r>
          </a:p>
          <a:p>
            <a:pPr>
              <a:buClrTx/>
              <a:buFont typeface="Wingdings" panose="05000000000000000000" pitchFamily="2" charset="2"/>
              <a:buChar char="v"/>
            </a:pPr>
            <a:r>
              <a:rPr 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Arduino Program installation</a:t>
            </a:r>
          </a:p>
          <a:p>
            <a:pPr marL="0" indent="0">
              <a:buClrTx/>
              <a:buNone/>
            </a:pPr>
            <a:endParaRPr lang="en-US" sz="24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Tx/>
              <a:buFont typeface="Wingdings" panose="05000000000000000000" pitchFamily="2" charset="2"/>
              <a:buChar char="v"/>
            </a:pPr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6775C-0514-4972-B384-1F5F7CCA9E79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1609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6775C-0514-4972-B384-1F5F7CCA9E79}" type="slidenum">
              <a:rPr lang="en-US" smtClean="0"/>
              <a:t>29</a:t>
            </a:fld>
            <a:endParaRPr lang="en-US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0" y="147338"/>
            <a:ext cx="9144000" cy="895851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Initialization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879" y="5719038"/>
            <a:ext cx="9144000" cy="5799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Figure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Initialization in Robotic Arm Driver Program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3091" y="1282133"/>
            <a:ext cx="5584999" cy="4436905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  <p:sp>
        <p:nvSpPr>
          <p:cNvPr id="8" name="Left Brace 7"/>
          <p:cNvSpPr/>
          <p:nvPr/>
        </p:nvSpPr>
        <p:spPr>
          <a:xfrm>
            <a:off x="2319889" y="2928836"/>
            <a:ext cx="313202" cy="1627094"/>
          </a:xfrm>
          <a:prstGeom prst="leftBrac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028971" y="1278156"/>
            <a:ext cx="1164039" cy="923330"/>
          </a:xfrm>
          <a:prstGeom prst="rect">
            <a:avLst/>
          </a:prstGeom>
          <a:solidFill>
            <a:srgbClr val="F7F7F7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Import servo library</a:t>
            </a:r>
            <a:endParaRPr lang="en-US" dirty="0"/>
          </a:p>
        </p:txBody>
      </p:sp>
      <p:cxnSp>
        <p:nvCxnSpPr>
          <p:cNvPr id="11" name="Straight Arrow Connector 10"/>
          <p:cNvCxnSpPr>
            <a:stCxn id="9" idx="3"/>
          </p:cNvCxnSpPr>
          <p:nvPr/>
        </p:nvCxnSpPr>
        <p:spPr>
          <a:xfrm>
            <a:off x="2193010" y="1739821"/>
            <a:ext cx="792237" cy="885202"/>
          </a:xfrm>
          <a:prstGeom prst="straightConnector1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1046963" y="3003719"/>
            <a:ext cx="1146047" cy="1477328"/>
          </a:xfrm>
          <a:prstGeom prst="rect">
            <a:avLst/>
          </a:prstGeom>
          <a:solidFill>
            <a:srgbClr val="F7F7F7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Initialize variables for each servo of joint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046964" y="5114487"/>
            <a:ext cx="1146047" cy="646331"/>
          </a:xfrm>
          <a:prstGeom prst="rect">
            <a:avLst/>
          </a:prstGeom>
          <a:solidFill>
            <a:srgbClr val="F7F7F7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Initialize byte array</a:t>
            </a:r>
            <a:endParaRPr lang="en-US" dirty="0"/>
          </a:p>
        </p:txBody>
      </p:sp>
      <p:cxnSp>
        <p:nvCxnSpPr>
          <p:cNvPr id="22" name="Straight Arrow Connector 21"/>
          <p:cNvCxnSpPr>
            <a:stCxn id="21" idx="3"/>
          </p:cNvCxnSpPr>
          <p:nvPr/>
        </p:nvCxnSpPr>
        <p:spPr>
          <a:xfrm flipV="1">
            <a:off x="2193011" y="5114500"/>
            <a:ext cx="566958" cy="323153"/>
          </a:xfrm>
          <a:prstGeom prst="straightConnector1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096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64641"/>
            <a:ext cx="9144000" cy="803548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Outline of Presentation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6206" y="1179803"/>
            <a:ext cx="6880069" cy="5335818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Abstract</a:t>
            </a:r>
          </a:p>
          <a:p>
            <a:pPr>
              <a:lnSpc>
                <a:spcPct val="100000"/>
              </a:lnSpc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Aim and Objectives</a:t>
            </a:r>
          </a:p>
          <a:p>
            <a:pPr>
              <a:lnSpc>
                <a:spcPct val="100000"/>
              </a:lnSpc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Introduction</a:t>
            </a:r>
          </a:p>
          <a:p>
            <a:pPr>
              <a:lnSpc>
                <a:spcPct val="100000"/>
              </a:lnSpc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Overall System Block 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iagram</a:t>
            </a:r>
          </a:p>
          <a:p>
            <a:pPr>
              <a:lnSpc>
                <a:spcPct val="100000"/>
              </a:lnSpc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Application Areas</a:t>
            </a:r>
          </a:p>
          <a:p>
            <a:pPr>
              <a:lnSpc>
                <a:spcPct val="100000"/>
              </a:lnSpc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Android Software</a:t>
            </a:r>
          </a:p>
          <a:p>
            <a:pPr>
              <a:lnSpc>
                <a:spcPct val="100000"/>
              </a:lnSpc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 Program</a:t>
            </a:r>
          </a:p>
          <a:p>
            <a:pPr>
              <a:lnSpc>
                <a:spcPct val="100000"/>
              </a:lnSpc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Expected Outcomes</a:t>
            </a:r>
          </a:p>
          <a:p>
            <a:pPr>
              <a:lnSpc>
                <a:spcPct val="100000"/>
              </a:lnSpc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  <a:p>
            <a:pPr>
              <a:lnSpc>
                <a:spcPct val="100000"/>
              </a:lnSpc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en-US" sz="24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Arduino</a:t>
            </a:r>
            <a:r>
              <a:rPr 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Software Implementation</a:t>
            </a:r>
          </a:p>
          <a:p>
            <a:pPr>
              <a:lnSpc>
                <a:spcPct val="100000"/>
              </a:lnSpc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Circuit Implementation</a:t>
            </a:r>
          </a:p>
          <a:p>
            <a:pPr>
              <a:lnSpc>
                <a:spcPct val="100000"/>
              </a:lnSpc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Hardware Implementation</a:t>
            </a:r>
          </a:p>
          <a:p>
            <a:pPr>
              <a:lnSpc>
                <a:spcPct val="100000"/>
              </a:lnSpc>
              <a:buClr>
                <a:schemeClr val="tx1"/>
              </a:buClr>
              <a:buFont typeface="Wingdings" panose="05000000000000000000" pitchFamily="2" charset="2"/>
              <a:buChar char="v"/>
            </a:pPr>
            <a:endParaRPr 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6775C-0514-4972-B384-1F5F7CCA9E79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234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6775C-0514-4972-B384-1F5F7CCA9E79}" type="slidenum">
              <a:rPr lang="en-US" smtClean="0"/>
              <a:t>30</a:t>
            </a:fld>
            <a:endParaRPr lang="en-US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0" y="147338"/>
            <a:ext cx="9144000" cy="895851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Configuration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752"/>
          <a:stretch/>
        </p:blipFill>
        <p:spPr>
          <a:xfrm>
            <a:off x="3667942" y="1882589"/>
            <a:ext cx="5089819" cy="3483608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0" y="5667717"/>
            <a:ext cx="9144000" cy="5799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Figure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Configuration in Robotic Arm Driver Program </a:t>
            </a:r>
          </a:p>
        </p:txBody>
      </p:sp>
      <p:sp>
        <p:nvSpPr>
          <p:cNvPr id="6" name="Rectangle 5"/>
          <p:cNvSpPr/>
          <p:nvPr/>
        </p:nvSpPr>
        <p:spPr>
          <a:xfrm>
            <a:off x="1470357" y="1915383"/>
            <a:ext cx="1486763" cy="923330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Set Arduio Serial’s  baud-rate </a:t>
            </a:r>
            <a:endParaRPr lang="en-US" dirty="0"/>
          </a:p>
        </p:txBody>
      </p:sp>
      <p:cxnSp>
        <p:nvCxnSpPr>
          <p:cNvPr id="7" name="Straight Arrow Connector 6"/>
          <p:cNvCxnSpPr>
            <a:stCxn id="6" idx="3"/>
          </p:cNvCxnSpPr>
          <p:nvPr/>
        </p:nvCxnSpPr>
        <p:spPr>
          <a:xfrm flipV="1">
            <a:off x="2957120" y="2353720"/>
            <a:ext cx="875292" cy="23328"/>
          </a:xfrm>
          <a:prstGeom prst="straightConnector1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Left Brace 8"/>
          <p:cNvSpPr/>
          <p:nvPr/>
        </p:nvSpPr>
        <p:spPr>
          <a:xfrm>
            <a:off x="2957120" y="2678568"/>
            <a:ext cx="710822" cy="1921171"/>
          </a:xfrm>
          <a:prstGeom prst="leftBrac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470357" y="3272028"/>
            <a:ext cx="1455045" cy="1200329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Set control pins for each servo variable 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9097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6775C-0514-4972-B384-1F5F7CCA9E79}" type="slidenum">
              <a:rPr lang="en-US" smtClean="0"/>
              <a:t>31</a:t>
            </a:fld>
            <a:endParaRPr lang="en-US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0" y="147338"/>
            <a:ext cx="9144000" cy="895851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Main Program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5516257"/>
            <a:ext cx="9144000" cy="5799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Figure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Driving Scripts in Robotic Arm Driver Program 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7154" y="1449889"/>
            <a:ext cx="6503910" cy="4066368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464207" y="1449889"/>
            <a:ext cx="1486763" cy="646331"/>
          </a:xfrm>
          <a:prstGeom prst="rect">
            <a:avLst/>
          </a:prstGeom>
          <a:solidFill>
            <a:srgbClr val="F7F7F7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Check Serial’s states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464207" y="2231463"/>
            <a:ext cx="1486763" cy="646331"/>
          </a:xfrm>
          <a:prstGeom prst="rect">
            <a:avLst/>
          </a:prstGeom>
          <a:solidFill>
            <a:srgbClr val="F7F7F7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Read Serial’s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ncoming data</a:t>
            </a:r>
            <a:endParaRPr lang="en-US" dirty="0"/>
          </a:p>
        </p:txBody>
      </p:sp>
      <p:sp>
        <p:nvSpPr>
          <p:cNvPr id="22" name="Left Brace 21"/>
          <p:cNvSpPr/>
          <p:nvPr/>
        </p:nvSpPr>
        <p:spPr>
          <a:xfrm>
            <a:off x="2043954" y="1773054"/>
            <a:ext cx="393976" cy="323166"/>
          </a:xfrm>
          <a:prstGeom prst="leftBrac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1950970" y="2514599"/>
            <a:ext cx="486960" cy="0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464207" y="3115601"/>
            <a:ext cx="1486763" cy="1200329"/>
          </a:xfrm>
          <a:prstGeom prst="rect">
            <a:avLst/>
          </a:prstGeom>
          <a:solidFill>
            <a:srgbClr val="F7F7F7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Drive the servos by the data from the controller </a:t>
            </a:r>
            <a:endParaRPr lang="en-US" dirty="0"/>
          </a:p>
        </p:txBody>
      </p:sp>
      <p:sp>
        <p:nvSpPr>
          <p:cNvPr id="25" name="Left Brace 24"/>
          <p:cNvSpPr/>
          <p:nvPr/>
        </p:nvSpPr>
        <p:spPr>
          <a:xfrm>
            <a:off x="2014103" y="2946426"/>
            <a:ext cx="423828" cy="1477656"/>
          </a:xfrm>
          <a:prstGeom prst="leftBrace">
            <a:avLst>
              <a:gd name="adj1" fmla="val 25000"/>
              <a:gd name="adj2" fmla="val 50000"/>
            </a:avLst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785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59645"/>
            <a:ext cx="9143999" cy="768980"/>
          </a:xfrm>
        </p:spPr>
        <p:txBody>
          <a:bodyPr/>
          <a:lstStyle/>
          <a:p>
            <a:pPr algn="ctr"/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Arduino Program Installation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6206" y="1244742"/>
            <a:ext cx="7156361" cy="1686717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Compile: is to check the written program and to change from C++  language to machine</a:t>
            </a:r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Upload: is to transfer the program from the computer to the Arduino board using USB Cable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6775C-0514-4972-B384-1F5F7CCA9E79}" type="slidenum">
              <a:rPr lang="en-US" smtClean="0"/>
              <a:t>32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02386" y="6112949"/>
            <a:ext cx="9143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Figure. Upload the Program to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rduino Board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4292" y="3023293"/>
            <a:ext cx="4276165" cy="320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338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0" y="1086670"/>
            <a:ext cx="9144000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TECHNOLOGY UNIVERSITY(KALAY)</a:t>
            </a:r>
          </a:p>
          <a:p>
            <a:pPr algn="ctr"/>
            <a:endParaRPr 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 ELECTRONIC </a:t>
            </a:r>
          </a:p>
          <a:p>
            <a:pPr algn="ctr"/>
            <a:r>
              <a:rPr 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ENGINEERING</a:t>
            </a:r>
          </a:p>
          <a:p>
            <a:pPr algn="ctr"/>
            <a:endParaRPr lang="en-US" sz="24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6200" y="4514815"/>
            <a:ext cx="9144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Times New Roman" panose="02020603050405020304" pitchFamily="18" charset="0"/>
              </a:rPr>
              <a:t>Supervisor –  Daw Cho Thet </a:t>
            </a:r>
            <a:r>
              <a:rPr lang="en-US" sz="2000" b="1" dirty="0" smtClean="0">
                <a:latin typeface="Times New Roman" panose="02020603050405020304" pitchFamily="18" charset="0"/>
              </a:rPr>
              <a:t>Nwe</a:t>
            </a:r>
          </a:p>
          <a:p>
            <a:pPr algn="ctr"/>
            <a:endParaRPr lang="en-US" sz="2000" b="1" dirty="0">
              <a:latin typeface="Times New Roman" panose="02020603050405020304" pitchFamily="18" charset="0"/>
            </a:endParaRPr>
          </a:p>
          <a:p>
            <a:pPr algn="ctr"/>
            <a:r>
              <a:rPr lang="en-US" sz="2000" b="1" dirty="0" smtClean="0">
                <a:latin typeface="Times New Roman" panose="02020603050405020304" pitchFamily="18" charset="0"/>
              </a:rPr>
              <a:t>Presented by</a:t>
            </a:r>
          </a:p>
          <a:p>
            <a:pPr algn="ctr"/>
            <a:r>
              <a:rPr lang="en-US" sz="2000" b="1" dirty="0" smtClean="0">
                <a:latin typeface="Times New Roman" panose="02020603050405020304" pitchFamily="18" charset="0"/>
              </a:rPr>
              <a:t> Ma </a:t>
            </a:r>
            <a:r>
              <a:rPr lang="en-US" sz="2000" b="1" dirty="0" err="1" smtClean="0">
                <a:latin typeface="Times New Roman" panose="02020603050405020304" pitchFamily="18" charset="0"/>
              </a:rPr>
              <a:t>Zin</a:t>
            </a:r>
            <a:r>
              <a:rPr lang="en-US" sz="2000" b="1" dirty="0" smtClean="0">
                <a:latin typeface="Times New Roman" panose="02020603050405020304" pitchFamily="18" charset="0"/>
              </a:rPr>
              <a:t> Mar </a:t>
            </a:r>
            <a:r>
              <a:rPr lang="en-US" sz="2000" b="1" dirty="0" err="1" smtClean="0">
                <a:latin typeface="Times New Roman" panose="02020603050405020304" pitchFamily="18" charset="0"/>
              </a:rPr>
              <a:t>Nwe</a:t>
            </a:r>
            <a:r>
              <a:rPr lang="en-US" sz="2000" b="1" dirty="0" smtClean="0">
                <a:latin typeface="Times New Roman" panose="02020603050405020304" pitchFamily="18" charset="0"/>
              </a:rPr>
              <a:t>  ( VI EC- 3 )</a:t>
            </a:r>
          </a:p>
          <a:p>
            <a:pPr algn="ctr"/>
            <a:endParaRPr lang="en-US" sz="2000" b="1" dirty="0" smtClean="0">
              <a:latin typeface="Times New Roman" panose="02020603050405020304" pitchFamily="18" charset="0"/>
            </a:endParaRPr>
          </a:p>
          <a:p>
            <a:pPr algn="ctr"/>
            <a:endParaRPr lang="en-US" sz="2000" b="1" dirty="0" smtClean="0">
              <a:latin typeface="Times New Roman" panose="02020603050405020304" pitchFamily="18" charset="0"/>
            </a:endParaRPr>
          </a:p>
        </p:txBody>
      </p:sp>
      <p:sp>
        <p:nvSpPr>
          <p:cNvPr id="13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6775C-0514-4972-B384-1F5F7CCA9E79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0" y="597675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Defense							6.10.2018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0" y="2808203"/>
            <a:ext cx="9144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20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DESIGN AND IMPLEMENTATION OF </a:t>
            </a:r>
          </a:p>
          <a:p>
            <a:pPr algn="ctr"/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ROBOTIC ARM</a:t>
            </a:r>
          </a:p>
          <a:p>
            <a:pPr algn="ctr"/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(Circuit Implementation)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5113" y="37821"/>
            <a:ext cx="1033773" cy="1048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169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165" y="1398494"/>
            <a:ext cx="7687235" cy="1452282"/>
          </a:xfrm>
        </p:spPr>
        <p:txBody>
          <a:bodyPr>
            <a:normAutofit/>
          </a:bodyPr>
          <a:lstStyle/>
          <a:p>
            <a:pPr algn="ctr"/>
            <a:r>
              <a:rPr lang="en-US" sz="4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Circuit Implementation</a:t>
            </a:r>
            <a:endParaRPr lang="en-US" sz="4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3035" y="3119718"/>
            <a:ext cx="7781365" cy="279150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2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 </a:t>
            </a:r>
            <a:r>
              <a:rPr lang="en-US" sz="3200" b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Zin</a:t>
            </a:r>
            <a:r>
              <a:rPr lang="en-US" sz="32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Mar </a:t>
            </a:r>
            <a:r>
              <a:rPr lang="en-US" sz="3200" b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Nwe</a:t>
            </a:r>
            <a:endParaRPr lang="en-US" sz="3200" b="1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en-US" sz="32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 EC - 3</a:t>
            </a:r>
            <a:endParaRPr lang="en-US" sz="32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6775C-0514-4972-B384-1F5F7CCA9E79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4320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423987" y="6320135"/>
            <a:ext cx="6172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Figure. System Architecture of Robotic Arm</a:t>
            </a:r>
            <a:endParaRPr lang="en-US" sz="24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96742-1CAB-4221-8FD3-F84A3A2E96A9}" type="slidenum">
              <a:rPr lang="en-US" smtClean="0"/>
              <a:t>35</a:t>
            </a:fld>
            <a:endParaRPr lang="en-US"/>
          </a:p>
        </p:txBody>
      </p:sp>
      <p:pic>
        <p:nvPicPr>
          <p:cNvPr id="6" name="Picture 5" descr="F:\sun sun.jpg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19" t="11058" r="1127" b="9290"/>
          <a:stretch/>
        </p:blipFill>
        <p:spPr bwMode="auto">
          <a:xfrm>
            <a:off x="1981200" y="457200"/>
            <a:ext cx="5181600" cy="55626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316346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733800" y="1219200"/>
            <a:ext cx="52578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buFont typeface="Wingdings" pitchFamily="2" charset="2"/>
              <a:buChar char="v"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Operating voltage: 5V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v"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i/p voltage: 7-12V(recommended)</a:t>
            </a:r>
          </a:p>
          <a:p>
            <a:pPr marL="342900" indent="-342900">
              <a:buFont typeface="Wingdings" pitchFamily="2" charset="2"/>
              <a:buChar char="v"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i/p voltage: 6-20V(limit)</a:t>
            </a:r>
          </a:p>
          <a:p>
            <a:pPr marL="342900" indent="-342900">
              <a:buFont typeface="Wingdings" pitchFamily="2" charset="2"/>
              <a:buChar char="v"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Digital i/o pin: 14 (of which 6 provide  		      PWM output)</a:t>
            </a:r>
          </a:p>
          <a:p>
            <a:pPr marL="342900" indent="-342900">
              <a:buFont typeface="Wingdings" pitchFamily="2" charset="2"/>
              <a:buChar char="v"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Analog i/p pin : 6</a:t>
            </a:r>
          </a:p>
          <a:p>
            <a:pPr marL="342900" indent="-342900">
              <a:buFont typeface="Wingdings" pitchFamily="2" charset="2"/>
              <a:buChar char="v"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DC current per i/o pin : 40mA</a:t>
            </a:r>
          </a:p>
          <a:p>
            <a:pPr marL="342900" indent="-342900">
              <a:buFont typeface="Wingdings" pitchFamily="2" charset="2"/>
              <a:buChar char="v"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DC current per 3.3V pin : 50mA</a:t>
            </a:r>
          </a:p>
          <a:p>
            <a:pPr marL="342900" indent="-342900">
              <a:buFont typeface="Wingdings" pitchFamily="2" charset="2"/>
              <a:buChar char="v"/>
            </a:pPr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1887084"/>
            <a:ext cx="3657600" cy="268833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09600" y="4953000"/>
            <a:ext cx="350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Figure. Arduino Uno</a:t>
            </a:r>
            <a:endParaRPr lang="en-US" sz="24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205781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latin typeface="Times New Roman" pitchFamily="18" charset="0"/>
                <a:cs typeface="Times New Roman" pitchFamily="18" charset="0"/>
              </a:rPr>
              <a:t>Arduino Uno</a:t>
            </a:r>
            <a:endParaRPr lang="en-US" sz="3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96742-1CAB-4221-8FD3-F84A3A2E96A9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345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20472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latin typeface="Times New Roman" pitchFamily="18" charset="0"/>
                <a:cs typeface="Times New Roman" pitchFamily="18" charset="0"/>
              </a:rPr>
              <a:t>Power Supply</a:t>
            </a:r>
            <a:endParaRPr lang="en-US" sz="3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609531" y="1905000"/>
            <a:ext cx="38100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Input voltage : 8V-40V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v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Output voltage : 5V</a:t>
            </a:r>
          </a:p>
          <a:p>
            <a:pPr marL="342900" indent="-342900">
              <a:buFont typeface="Wingdings" pitchFamily="2" charset="2"/>
              <a:buChar char="v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Output current :3A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81000" y="4648200"/>
            <a:ext cx="7391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Figure. 12V to 5V DC-DC Step-Down Power Supply</a:t>
            </a:r>
            <a:endParaRPr lang="en-US" sz="2400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Picture 5" descr="C:\Users\Aung Ye Htet\Desktop\IMG_20180824_093703.jpg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08" t="18356" r="34228" b="16051"/>
          <a:stretch/>
        </p:blipFill>
        <p:spPr bwMode="auto">
          <a:xfrm>
            <a:off x="1257300" y="1905000"/>
            <a:ext cx="2819400" cy="23622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96742-1CAB-4221-8FD3-F84A3A2E96A9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610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141452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latin typeface="Times New Roman" pitchFamily="18" charset="0"/>
                <a:cs typeface="Times New Roman" pitchFamily="18" charset="0"/>
              </a:rPr>
              <a:t>SG90 Servo Motor</a:t>
            </a:r>
            <a:endParaRPr lang="en-US" sz="3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958846" y="1705970"/>
            <a:ext cx="5257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v"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Weight:9g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v"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Operating voltage:4.8V(5V)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v"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Stall torque : 1.8kg-cm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v"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Operating speed : 0.1sec/60degree 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11540" y="4749027"/>
            <a:ext cx="434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Figure. SG90 Servo Motor</a:t>
            </a:r>
            <a:endParaRPr lang="en-US" sz="2400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676400"/>
            <a:ext cx="3705225" cy="264795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96742-1CAB-4221-8FD3-F84A3A2E96A9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147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141452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latin typeface="Times New Roman" pitchFamily="18" charset="0"/>
                <a:cs typeface="Times New Roman" pitchFamily="18" charset="0"/>
              </a:rPr>
              <a:t>MG995 Servo Motor</a:t>
            </a:r>
            <a:endParaRPr lang="en-US" sz="3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85800" y="5022502"/>
            <a:ext cx="426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Figure. MG995 Servo Motor</a:t>
            </a:r>
            <a:endParaRPr lang="en-US" sz="24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267200" y="1358537"/>
            <a:ext cx="48768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v"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Weight : 55g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v"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Operating voltage : 4.8V to 7.2V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v"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Stall torque : 8.5kg-cm(4.8V),</a:t>
            </a:r>
          </a:p>
          <a:p>
            <a:pPr>
              <a:lnSpc>
                <a:spcPct val="150000"/>
              </a:lnSpc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   10kg-cm(6V) 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v"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Operating speed : 0.2sec/60˚(4.8V),</a:t>
            </a:r>
          </a:p>
          <a:p>
            <a:pPr>
              <a:lnSpc>
                <a:spcPct val="150000"/>
              </a:lnSpc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    0.16sec/60˚(6V)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937" y="1574457"/>
            <a:ext cx="3518263" cy="32004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96742-1CAB-4221-8FD3-F84A3A2E96A9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352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9213"/>
            <a:ext cx="9143999" cy="693702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 smtClean="0">
                <a:latin typeface="Times New Roman" panose="02020603050405020304" pitchFamily="18" charset="0"/>
                <a:ea typeface="Calibri" panose="020F0502020204030204" pitchFamily="34" charset="0"/>
                <a:cs typeface="Myanmar Text" panose="020B0502040204020203" pitchFamily="34" charset="0"/>
              </a:rPr>
              <a:t>Abstract</a:t>
            </a: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Myanmar Text" panose="020B0502040204020203" pitchFamily="34" charset="0"/>
              </a:rPr>
              <a:t/>
            </a:r>
            <a:b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Myanmar Text" panose="020B0502040204020203" pitchFamily="34" charset="0"/>
              </a:rPr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6775C-0514-4972-B384-1F5F7CCA9E79}" type="slidenum">
              <a:rPr lang="en-US" smtClean="0"/>
              <a:t>4</a:t>
            </a:fld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69246" y="1152908"/>
            <a:ext cx="8225308" cy="51557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 articulated 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robotic arm </a:t>
            </a:r>
            <a:r>
              <a:rPr 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 designed and implemented to 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pick up the weight of 300g </a:t>
            </a:r>
            <a:r>
              <a:rPr 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by controlling android phone.</a:t>
            </a:r>
          </a:p>
          <a:p>
            <a:pPr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Arduino 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microcontroller is the main control function of the </a:t>
            </a:r>
            <a:r>
              <a:rPr 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system.</a:t>
            </a:r>
          </a:p>
          <a:p>
            <a:pPr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Bluetooth module supports robotic arm as a wireless interface between the robotic arm and the android </a:t>
            </a:r>
            <a:r>
              <a:rPr 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phone.</a:t>
            </a:r>
          </a:p>
          <a:p>
            <a:pPr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There are five joints in robotic arm so that it support five degree of freedom to perfectly work of gripping. </a:t>
            </a:r>
          </a:p>
          <a:p>
            <a:pPr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v"/>
            </a:pPr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1677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141452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latin typeface="Times New Roman" pitchFamily="18" charset="0"/>
                <a:cs typeface="Times New Roman" pitchFamily="18" charset="0"/>
              </a:rPr>
              <a:t>MG996R Servo Motor</a:t>
            </a:r>
            <a:endParaRPr lang="en-US" sz="3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114800" y="1460480"/>
            <a:ext cx="49530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v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Weight :55g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v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Operating voltage :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4.8V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to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7.2V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v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Stall torque :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9.4kg-cm(4.8V),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  11kg-cm(6V)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v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Operating speed :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0.17sec/60˚(4.8V),  0.14sec/60˚(6V)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08002" y="4953539"/>
            <a:ext cx="44687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Figure. MG996R Servo Motor</a:t>
            </a:r>
            <a:endParaRPr lang="en-US" sz="2400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985" y="1606785"/>
            <a:ext cx="3673815" cy="312371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96742-1CAB-4221-8FD3-F84A3A2E96A9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125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42486" y="6027003"/>
            <a:ext cx="83015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Figure. Pin Connections of </a:t>
            </a:r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Servo Motor and Arduino 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Uno</a:t>
            </a:r>
            <a:endParaRPr lang="en-US" sz="2400" b="1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endParaRPr lang="en-US" sz="24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96742-1CAB-4221-8FD3-F84A3A2E96A9}" type="slidenum">
              <a:rPr lang="en-US" smtClean="0"/>
              <a:t>41</a:t>
            </a:fld>
            <a:endParaRPr lang="en-US" dirty="0"/>
          </a:p>
        </p:txBody>
      </p:sp>
      <p:pic>
        <p:nvPicPr>
          <p:cNvPr id="7" name="Picture 6" descr="C:\Users\Aung Ye Htet\Documents\DewMobile\Zapya\photo\IMG_20180930_151359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2286000"/>
            <a:ext cx="5113020" cy="358986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1447800" y="552743"/>
            <a:ext cx="7696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buFont typeface="Wingdings" panose="05000000000000000000" pitchFamily="2" charset="2"/>
              <a:buChar char="v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Connect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red wire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5V pin on the Arduino.</a:t>
            </a:r>
          </a:p>
          <a:p>
            <a:pPr marL="342900" lvl="0" indent="-342900">
              <a:buFont typeface="Wingdings" panose="05000000000000000000" pitchFamily="2" charset="2"/>
              <a:buChar char="v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Connect the yellow wire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PWM pin on the Arduino.</a:t>
            </a:r>
          </a:p>
          <a:p>
            <a:pPr marL="342900" lvl="0" indent="-342900">
              <a:buFont typeface="Wingdings" panose="05000000000000000000" pitchFamily="2" charset="2"/>
              <a:buChar char="v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Connect the brown wire to the GND pin on the Arduino.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1706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6775C-0514-4972-B384-1F5F7CCA9E79}" type="slidenum">
              <a:rPr lang="en-US" smtClean="0"/>
              <a:t>42</a:t>
            </a:fld>
            <a:endParaRPr lang="en-US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139328" y="190426"/>
            <a:ext cx="9144000" cy="68801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Bluetooth Module</a:t>
            </a:r>
            <a:endParaRPr lang="en-US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80819" y="1259983"/>
            <a:ext cx="76645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HC-05 Bluetooth module is an easy to use Bluetooth SPP(Serial Port Protocol) module designed for transparent wireless serial connection setup.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36"/>
          <a:stretch/>
        </p:blipFill>
        <p:spPr>
          <a:xfrm>
            <a:off x="2105589" y="3461407"/>
            <a:ext cx="1504251" cy="2804922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H="1">
            <a:off x="3330063" y="5046481"/>
            <a:ext cx="697070" cy="447560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844210" y="4650134"/>
            <a:ext cx="867118" cy="5078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Button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55059" y="2840091"/>
            <a:ext cx="2592245" cy="57996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Font View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921"/>
          <a:stretch/>
        </p:blipFill>
        <p:spPr>
          <a:xfrm>
            <a:off x="5021627" y="3420058"/>
            <a:ext cx="1687521" cy="284627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813499" y="2963387"/>
            <a:ext cx="2592245" cy="57996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Back View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" y="6138057"/>
            <a:ext cx="9144000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Figure. HC-05 Bluetooth Module</a:t>
            </a:r>
          </a:p>
        </p:txBody>
      </p:sp>
      <p:sp>
        <p:nvSpPr>
          <p:cNvPr id="12" name="Slide Number Placeholder 1"/>
          <p:cNvSpPr txBox="1">
            <a:spLocks/>
          </p:cNvSpPr>
          <p:nvPr/>
        </p:nvSpPr>
        <p:spPr bwMode="gray">
          <a:xfrm>
            <a:off x="663628" y="940183"/>
            <a:ext cx="58497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2000" kern="1200">
                <a:solidFill>
                  <a:srgbClr val="FE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821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6027003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b="1" dirty="0" smtClean="0">
                <a:latin typeface="Times New Roman" pitchFamily="18" charset="0"/>
                <a:cs typeface="Times New Roman" pitchFamily="18" charset="0"/>
              </a:rPr>
              <a:t>Figure. Pin Connections of HC-05 </a:t>
            </a:r>
            <a:r>
              <a:rPr lang="en-US" sz="2300" b="1" dirty="0">
                <a:latin typeface="Times New Roman" pitchFamily="18" charset="0"/>
                <a:cs typeface="Times New Roman" pitchFamily="18" charset="0"/>
              </a:rPr>
              <a:t>Bluetooth Module and Arduino Uno</a:t>
            </a:r>
          </a:p>
          <a:p>
            <a:endParaRPr lang="en-US" sz="24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96742-1CAB-4221-8FD3-F84A3A2E96A9}" type="slidenum">
              <a:rPr lang="en-US" smtClean="0"/>
              <a:t>43</a:t>
            </a:fld>
            <a:endParaRPr lang="en-US"/>
          </a:p>
        </p:txBody>
      </p:sp>
      <p:pic>
        <p:nvPicPr>
          <p:cNvPr id="6" name="Picture 5" descr="C:\Users\Aung Ye Htet\Documents\DewMobile\Zapya\photo\IMG_20180929_135448_HDR.jpg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4" b="8000"/>
          <a:stretch/>
        </p:blipFill>
        <p:spPr bwMode="auto">
          <a:xfrm>
            <a:off x="511228" y="1600200"/>
            <a:ext cx="4450737" cy="363070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163671" y="1983815"/>
            <a:ext cx="380551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Connect RX pin to TX pin of Arduino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Connect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TX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pin to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RX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pin of Arduino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Connect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5V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pin to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Vin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pin of Arduino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Connect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GND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pin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 GND 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pin of Arduino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8700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96742-1CAB-4221-8FD3-F84A3A2E96A9}" type="slidenum">
              <a:rPr lang="en-US" smtClean="0"/>
              <a:t>44</a:t>
            </a:fld>
            <a:endParaRPr lang="en-US"/>
          </a:p>
        </p:txBody>
      </p:sp>
      <p:pic>
        <p:nvPicPr>
          <p:cNvPr id="4" name="Picture 3" descr="C:\Users\Aung Ye Htet\Documents\DewMobile\Zapya\photo\IMG_20180930_151629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3173506"/>
            <a:ext cx="4316506" cy="284629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530278" y="6176665"/>
            <a:ext cx="868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Figure.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Pin C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onnections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LED 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and Arduino Uno  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29870" y="579216"/>
            <a:ext cx="74676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Connect the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anode pin of the red LED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 the digital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pin 13 of the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Arduino 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Connect the anode pin of the green LED to the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digital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pin 8 of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Arduino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Connect the anode pin of the green LED to the digital pin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7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the Arduino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0349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0" y="1086670"/>
            <a:ext cx="9144000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TECHNOLOGY UNIVERSITY(KALAY)</a:t>
            </a:r>
          </a:p>
          <a:p>
            <a:pPr algn="ctr"/>
            <a:endParaRPr 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 ELECTRONIC </a:t>
            </a:r>
          </a:p>
          <a:p>
            <a:pPr algn="ctr"/>
            <a:r>
              <a:rPr 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ENGINEERING</a:t>
            </a:r>
          </a:p>
          <a:p>
            <a:pPr algn="ctr"/>
            <a:endParaRPr lang="en-US" sz="24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0" y="4514815"/>
            <a:ext cx="9144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Times New Roman" panose="02020603050405020304" pitchFamily="18" charset="0"/>
              </a:rPr>
              <a:t>Supervisor –  Daw Cho Thet </a:t>
            </a:r>
            <a:r>
              <a:rPr lang="en-US" sz="2000" b="1" dirty="0" smtClean="0">
                <a:latin typeface="Times New Roman" panose="02020603050405020304" pitchFamily="18" charset="0"/>
              </a:rPr>
              <a:t>Nwe</a:t>
            </a:r>
          </a:p>
          <a:p>
            <a:pPr algn="ctr"/>
            <a:endParaRPr lang="en-US" sz="2000" b="1" dirty="0">
              <a:latin typeface="Times New Roman" panose="02020603050405020304" pitchFamily="18" charset="0"/>
            </a:endParaRPr>
          </a:p>
          <a:p>
            <a:pPr algn="ctr"/>
            <a:r>
              <a:rPr lang="en-US" sz="2000" b="1" dirty="0" smtClean="0">
                <a:latin typeface="Times New Roman" panose="02020603050405020304" pitchFamily="18" charset="0"/>
              </a:rPr>
              <a:t>Presented by</a:t>
            </a:r>
          </a:p>
          <a:p>
            <a:pPr algn="ctr"/>
            <a:r>
              <a:rPr lang="en-US" sz="2000" b="1" dirty="0" smtClean="0">
                <a:latin typeface="Times New Roman" panose="02020603050405020304" pitchFamily="18" charset="0"/>
              </a:rPr>
              <a:t> Ma Thuzar Myint ( VI EC- 39 )</a:t>
            </a:r>
          </a:p>
          <a:p>
            <a:pPr algn="ctr"/>
            <a:endParaRPr lang="en-US" sz="2000" b="1" dirty="0" smtClean="0">
              <a:latin typeface="Times New Roman" panose="02020603050405020304" pitchFamily="18" charset="0"/>
            </a:endParaRPr>
          </a:p>
          <a:p>
            <a:pPr algn="ctr"/>
            <a:endParaRPr lang="en-US" sz="2000" b="1" dirty="0" smtClean="0">
              <a:latin typeface="Times New Roman" panose="02020603050405020304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0" y="601709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Defense							     6.10.2018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0" y="2808203"/>
            <a:ext cx="9144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20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DESIGN AND IMPLEMENTATION OF </a:t>
            </a:r>
          </a:p>
          <a:p>
            <a:pPr algn="ctr"/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ROBOTIC ARM</a:t>
            </a:r>
          </a:p>
          <a:p>
            <a:pPr algn="ctr"/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(Hardware Implementation)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5113" y="37821"/>
            <a:ext cx="1033773" cy="1048849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6775C-0514-4972-B384-1F5F7CCA9E79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0082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7918" y="94131"/>
            <a:ext cx="8996082" cy="2262781"/>
          </a:xfrm>
        </p:spPr>
        <p:txBody>
          <a:bodyPr>
            <a:normAutofit/>
          </a:bodyPr>
          <a:lstStyle/>
          <a:p>
            <a:pPr algn="ctr"/>
            <a:r>
              <a:rPr lang="en-US" sz="4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Hardware Implementation</a:t>
            </a:r>
            <a:endParaRPr lang="en-US" sz="4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06239" y="3585820"/>
            <a:ext cx="6600451" cy="1126283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 Thuzar Myint</a:t>
            </a:r>
          </a:p>
          <a:p>
            <a:pPr algn="ctr"/>
            <a:r>
              <a:rPr lang="en-US" sz="32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 EC-39</a:t>
            </a:r>
            <a:endParaRPr lang="en-US" sz="32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6775C-0514-4972-B384-1F5F7CCA9E79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6125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6775C-0514-4972-B384-1F5F7CCA9E79}" type="slidenum">
              <a:rPr lang="en-US" smtClean="0"/>
              <a:t>47</a:t>
            </a:fld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0" y="151137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Hardware Implementation</a:t>
            </a:r>
            <a:endParaRPr 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243947" y="1290563"/>
            <a:ext cx="665610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Components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Frame Designs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Kinematics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774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6775C-0514-4972-B384-1F5F7CCA9E79}" type="slidenum">
              <a:rPr lang="en-US" smtClean="0"/>
              <a:t>48</a:t>
            </a:fld>
            <a:endParaRPr lang="en-US" dirty="0"/>
          </a:p>
        </p:txBody>
      </p:sp>
      <p:pic>
        <p:nvPicPr>
          <p:cNvPr id="1026" name="Picture 13" descr="serv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3133" y="3621804"/>
            <a:ext cx="2460574" cy="197402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" name="Picture 12" descr="mg99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791" y="1730239"/>
            <a:ext cx="4157697" cy="369573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18097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" y="6057489"/>
            <a:ext cx="9143999" cy="5871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b="1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Figure. </a:t>
            </a:r>
            <a:r>
              <a:rPr lang="en-US" sz="24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(a) </a:t>
            </a:r>
            <a:r>
              <a:rPr lang="en-US" sz="2400" b="1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Drawing </a:t>
            </a:r>
            <a:r>
              <a:rPr lang="en-US" sz="24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</a:t>
            </a:r>
            <a:r>
              <a:rPr lang="en-US" sz="2400" b="1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iew </a:t>
            </a:r>
            <a:r>
              <a:rPr lang="en-US" sz="24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of </a:t>
            </a:r>
            <a:r>
              <a:rPr lang="en-US" sz="2400" b="1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MG995 (b</a:t>
            </a:r>
            <a:r>
              <a:rPr lang="en-US" sz="24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 MG995 </a:t>
            </a:r>
            <a:r>
              <a:rPr lang="en-US" sz="2400" b="1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Servo </a:t>
            </a:r>
            <a:r>
              <a:rPr lang="en-US" sz="24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</a:t>
            </a:r>
            <a:r>
              <a:rPr lang="en-US" sz="2400" b="1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otor </a:t>
            </a:r>
            <a:endParaRPr lang="en-US" sz="20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472575" y="5595824"/>
            <a:ext cx="6206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(a) </a:t>
            </a:r>
            <a:endParaRPr lang="en-US" sz="2400" dirty="0"/>
          </a:p>
        </p:txBody>
      </p:sp>
      <p:sp>
        <p:nvSpPr>
          <p:cNvPr id="11" name="Rectangle 10"/>
          <p:cNvSpPr/>
          <p:nvPr/>
        </p:nvSpPr>
        <p:spPr>
          <a:xfrm>
            <a:off x="6013420" y="5646296"/>
            <a:ext cx="63831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(b) </a:t>
            </a:r>
            <a:endParaRPr lang="en-US" sz="2400" dirty="0"/>
          </a:p>
        </p:txBody>
      </p:sp>
      <p:sp>
        <p:nvSpPr>
          <p:cNvPr id="12" name="TextBox 11"/>
          <p:cNvSpPr txBox="1"/>
          <p:nvPr/>
        </p:nvSpPr>
        <p:spPr>
          <a:xfrm>
            <a:off x="4424252" y="1329012"/>
            <a:ext cx="45720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Weight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55g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Dimension  :40.7×19.7×42.9mm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Torque        :10kg/cm[6V]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Speed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:0.16s/60degree[6V]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Voltage	: 4.8V-7.2V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Bandwidth	: 5µs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Temperature: 0Ċ-55Ċ</a:t>
            </a:r>
          </a:p>
        </p:txBody>
      </p:sp>
    </p:spTree>
    <p:extLst>
      <p:ext uri="{BB962C8B-B14F-4D97-AF65-F5344CB8AC3E}">
        <p14:creationId xmlns:p14="http://schemas.microsoft.com/office/powerpoint/2010/main" val="127251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6775C-0514-4972-B384-1F5F7CCA9E79}" type="slidenum">
              <a:rPr lang="en-US" smtClean="0"/>
              <a:t>49</a:t>
            </a:fld>
            <a:endParaRPr 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754380" y="441198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2049" name="Picture 2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09" b="12920"/>
          <a:stretch>
            <a:fillRect/>
          </a:stretch>
        </p:blipFill>
        <p:spPr bwMode="auto">
          <a:xfrm>
            <a:off x="5120065" y="3521393"/>
            <a:ext cx="2770241" cy="2056261"/>
          </a:xfrm>
          <a:prstGeom prst="rect">
            <a:avLst/>
          </a:prstGeom>
          <a:noFill/>
          <a:ln>
            <a:solidFill>
              <a:schemeClr val="tx1">
                <a:lumMod val="85000"/>
                <a:lumOff val="1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754380" y="578358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Picture 6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706" y="1722149"/>
            <a:ext cx="4343399" cy="3805033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</p:pic>
      <p:sp>
        <p:nvSpPr>
          <p:cNvPr id="8" name="Rectangle 7"/>
          <p:cNvSpPr/>
          <p:nvPr/>
        </p:nvSpPr>
        <p:spPr>
          <a:xfrm>
            <a:off x="1" y="6057489"/>
            <a:ext cx="9143999" cy="5871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b="1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Figure. (</a:t>
            </a:r>
            <a:r>
              <a:rPr lang="en-US" sz="24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a) </a:t>
            </a:r>
            <a:r>
              <a:rPr lang="en-US" sz="2400" b="1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Drawing </a:t>
            </a:r>
            <a:r>
              <a:rPr lang="en-US" sz="24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</a:t>
            </a:r>
            <a:r>
              <a:rPr lang="en-US" sz="2400" b="1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iew </a:t>
            </a:r>
            <a:r>
              <a:rPr lang="en-US" sz="24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of </a:t>
            </a:r>
            <a:r>
              <a:rPr lang="en-US" sz="2400" b="1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MG996R (b</a:t>
            </a:r>
            <a:r>
              <a:rPr lang="en-US" sz="24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 </a:t>
            </a:r>
            <a:r>
              <a:rPr lang="en-US" sz="2400" b="1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MG996R </a:t>
            </a:r>
            <a:r>
              <a:rPr lang="en-US" sz="24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</a:t>
            </a:r>
            <a:r>
              <a:rPr lang="en-US" sz="2400" b="1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ervo </a:t>
            </a:r>
            <a:r>
              <a:rPr lang="en-US" sz="24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</a:t>
            </a:r>
            <a:r>
              <a:rPr lang="en-US" sz="2400" b="1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otor </a:t>
            </a:r>
            <a:endParaRPr lang="en-US" sz="20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472575" y="5595824"/>
            <a:ext cx="6206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(a) </a:t>
            </a:r>
            <a:endParaRPr lang="en-US" sz="2400" dirty="0"/>
          </a:p>
        </p:txBody>
      </p:sp>
      <p:sp>
        <p:nvSpPr>
          <p:cNvPr id="10" name="Rectangle 9"/>
          <p:cNvSpPr/>
          <p:nvPr/>
        </p:nvSpPr>
        <p:spPr>
          <a:xfrm>
            <a:off x="6013420" y="5646296"/>
            <a:ext cx="63831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(b) </a:t>
            </a:r>
            <a:endParaRPr lang="en-US" sz="2400" dirty="0"/>
          </a:p>
        </p:txBody>
      </p:sp>
      <p:sp>
        <p:nvSpPr>
          <p:cNvPr id="12" name="TextBox 11"/>
          <p:cNvSpPr txBox="1"/>
          <p:nvPr/>
        </p:nvSpPr>
        <p:spPr>
          <a:xfrm>
            <a:off x="4827663" y="1232335"/>
            <a:ext cx="45720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Weight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55g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Dimension  :40.7×19.7×42.9mm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Torque       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11 kg/cm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(6 V)</a:t>
            </a:r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Speed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:0.14 s/60º (6 V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Voltage	: 4.8V-7.2V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Bandwidth	: 5µs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Temperature: 0Ċ-55Ċ</a:t>
            </a:r>
          </a:p>
        </p:txBody>
      </p:sp>
    </p:spTree>
    <p:extLst>
      <p:ext uri="{BB962C8B-B14F-4D97-AF65-F5344CB8AC3E}">
        <p14:creationId xmlns:p14="http://schemas.microsoft.com/office/powerpoint/2010/main" val="2502029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21149"/>
            <a:ext cx="9144000" cy="819955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Aim and Objectives</a:t>
            </a:r>
            <a:endParaRPr lang="en-US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3717" y="1260485"/>
            <a:ext cx="8225308" cy="388077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design and implement of Robotic Arm</a:t>
            </a:r>
          </a:p>
          <a:p>
            <a:pPr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To evaluate 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mathematical coordinates</a:t>
            </a:r>
            <a:endParaRPr lang="en-US" sz="2400" b="1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Clr>
                <a:schemeClr val="tx1"/>
              </a:buClr>
              <a:buNone/>
            </a:pPr>
            <a:endParaRPr lang="en-US" sz="2400" b="1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v"/>
            </a:pPr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6775C-0514-4972-B384-1F5F7CCA9E79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9225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6775C-0514-4972-B384-1F5F7CCA9E79}" type="slidenum">
              <a:rPr lang="en-US" smtClean="0"/>
              <a:t>50</a:t>
            </a:fld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014" y="1528328"/>
            <a:ext cx="4159645" cy="3630346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</p:pic>
      <p:sp>
        <p:nvSpPr>
          <p:cNvPr id="5" name="Rectangle 4"/>
          <p:cNvSpPr/>
          <p:nvPr/>
        </p:nvSpPr>
        <p:spPr>
          <a:xfrm>
            <a:off x="5585143" y="5199259"/>
            <a:ext cx="63831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(b) </a:t>
            </a:r>
            <a:endParaRPr lang="en-US" sz="2400" dirty="0"/>
          </a:p>
        </p:txBody>
      </p:sp>
      <p:pic>
        <p:nvPicPr>
          <p:cNvPr id="6" name="Picture 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1247" y="3751729"/>
            <a:ext cx="1528503" cy="1481025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</p:pic>
      <p:sp>
        <p:nvSpPr>
          <p:cNvPr id="7" name="Rectangle 6"/>
          <p:cNvSpPr/>
          <p:nvPr/>
        </p:nvSpPr>
        <p:spPr>
          <a:xfrm>
            <a:off x="0" y="5694419"/>
            <a:ext cx="91439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b="1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Figure. </a:t>
            </a:r>
            <a:r>
              <a:rPr lang="en-US" sz="24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(a) </a:t>
            </a:r>
            <a:r>
              <a:rPr lang="en-US" sz="2400" b="1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Drawing </a:t>
            </a:r>
            <a:r>
              <a:rPr lang="en-US" sz="24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</a:t>
            </a:r>
            <a:r>
              <a:rPr lang="en-US" sz="2400" b="1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iew </a:t>
            </a:r>
            <a:r>
              <a:rPr lang="en-US" sz="24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of </a:t>
            </a:r>
            <a:r>
              <a:rPr lang="en-US" sz="2400" b="1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SG90 (b</a:t>
            </a:r>
            <a:r>
              <a:rPr lang="en-US" sz="24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 </a:t>
            </a:r>
            <a:r>
              <a:rPr lang="en-US" sz="2400" b="1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SG90 Servo </a:t>
            </a:r>
            <a:r>
              <a:rPr lang="en-US" sz="24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</a:t>
            </a:r>
            <a:r>
              <a:rPr lang="en-US" sz="2400" b="1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otor </a:t>
            </a:r>
            <a:endParaRPr lang="en-US" sz="20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617060" y="5232754"/>
            <a:ext cx="6206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(a) </a:t>
            </a:r>
            <a:endParaRPr 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4841110" y="1528328"/>
            <a:ext cx="430288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Weight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14.7 g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Torque           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2.5 kg/cm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(6 V)</a:t>
            </a:r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Speed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: 0.1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s/60º (6 V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Voltage	: 4.8V-6V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Bandwidth	: 5µs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Temperature: 0Ċ-55Ċ</a:t>
            </a:r>
          </a:p>
        </p:txBody>
      </p:sp>
    </p:spTree>
    <p:extLst>
      <p:ext uri="{BB962C8B-B14F-4D97-AF65-F5344CB8AC3E}">
        <p14:creationId xmlns:p14="http://schemas.microsoft.com/office/powerpoint/2010/main" val="1751698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6775C-0514-4972-B384-1F5F7CCA9E79}" type="slidenum">
              <a:rPr lang="en-US" smtClean="0"/>
              <a:t>51</a:t>
            </a:fld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0" y="218542"/>
            <a:ext cx="9144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Small Ball Bearing</a:t>
            </a:r>
            <a:endParaRPr 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03717" y="5463317"/>
            <a:ext cx="640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Figure. Small Ball Bearing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14" r="3384"/>
          <a:stretch/>
        </p:blipFill>
        <p:spPr>
          <a:xfrm>
            <a:off x="511228" y="1830785"/>
            <a:ext cx="4047565" cy="341632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774345" y="1190727"/>
            <a:ext cx="4365938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Inner diameter d   :5mm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Outer diameter B  :13mm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 speed    :95000r/min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Limiting speed      :60000r/min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Width 	           :5mm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	                       :8.4mm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                            :13mm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D2  	 	            :12.3mm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1,r2 min                 :0.3mm</a:t>
            </a:r>
          </a:p>
        </p:txBody>
      </p:sp>
    </p:spTree>
    <p:extLst>
      <p:ext uri="{BB962C8B-B14F-4D97-AF65-F5344CB8AC3E}">
        <p14:creationId xmlns:p14="http://schemas.microsoft.com/office/powerpoint/2010/main" val="1871626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6775C-0514-4972-B384-1F5F7CCA9E79}" type="slidenum">
              <a:rPr lang="en-US" smtClean="0"/>
              <a:t>52</a:t>
            </a:fld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0" y="218542"/>
            <a:ext cx="9144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Roller Ball Bearing</a:t>
            </a:r>
            <a:endParaRPr 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079" y="1654734"/>
            <a:ext cx="3483734" cy="386366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224091" y="1654734"/>
            <a:ext cx="4687910" cy="3903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Weight                	      :0.7kg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d- Bore	                  :55mm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 – Cup outer diameter: 100mm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 – Cone width             :21mm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 – Cup width	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:18mm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 – Bearing width	       :22.7mm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86088" y="5569593"/>
            <a:ext cx="38567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Figure. Roller Ball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earing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0609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6775C-0514-4972-B384-1F5F7CCA9E79}" type="slidenum">
              <a:rPr lang="en-US" smtClean="0"/>
              <a:t>53</a:t>
            </a:fld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0" y="164754"/>
            <a:ext cx="9144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Frame Design</a:t>
            </a:r>
            <a:endParaRPr 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03606" y="1152908"/>
            <a:ext cx="6656106" cy="3877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Base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Shoulder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Elbow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Gripper Pitch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Gripper Spin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Gripper </a:t>
            </a:r>
          </a:p>
          <a:p>
            <a:pPr>
              <a:lnSpc>
                <a:spcPct val="150000"/>
              </a:lnSpc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4069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6775C-0514-4972-B384-1F5F7CCA9E79}" type="slidenum">
              <a:rPr lang="en-US" smtClean="0"/>
              <a:t>54</a:t>
            </a:fld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365" y="1260088"/>
            <a:ext cx="5069540" cy="397716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446" y="5704181"/>
            <a:ext cx="52174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Figure(a)Base Template of Robotic Arm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8482" y="1260088"/>
            <a:ext cx="3657600" cy="397716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048300" y="5704181"/>
            <a:ext cx="53780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(b)Shoulder Template of Robotic Arm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896036" y="5229734"/>
            <a:ext cx="8337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(a)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661109" y="5196891"/>
            <a:ext cx="7530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6437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6775C-0514-4972-B384-1F5F7CCA9E79}" type="slidenum">
              <a:rPr lang="en-US" smtClean="0"/>
              <a:t>55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25284" r="24797" b="17876"/>
          <a:stretch/>
        </p:blipFill>
        <p:spPr>
          <a:xfrm>
            <a:off x="2541494" y="787783"/>
            <a:ext cx="4141694" cy="420107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446" y="5704181"/>
            <a:ext cx="91305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Figure. Elbow Template of Robotic Arm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4164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6775C-0514-4972-B384-1F5F7CCA9E79}" type="slidenum">
              <a:rPr lang="en-US" smtClean="0"/>
              <a:t>56</a:t>
            </a:fld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0" y="164754"/>
            <a:ext cx="9144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41" r="47206" b="52058"/>
          <a:stretch/>
        </p:blipFill>
        <p:spPr>
          <a:xfrm>
            <a:off x="1015716" y="2147794"/>
            <a:ext cx="3686543" cy="181186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093" b="51021"/>
          <a:stretch/>
        </p:blipFill>
        <p:spPr>
          <a:xfrm>
            <a:off x="4597795" y="2125544"/>
            <a:ext cx="2951862" cy="185104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0" y="4665135"/>
            <a:ext cx="90070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Figure. Gripper Pitch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emplates of Robotic Arm</a:t>
            </a:r>
          </a:p>
          <a:p>
            <a:pPr algn="ctr"/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(a)For Servo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haft (b)For Small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all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earing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7878803" y="2091857"/>
            <a:ext cx="3415" cy="1629243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878803" y="2646014"/>
            <a:ext cx="1005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53mm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 flipV="1">
            <a:off x="1286706" y="3251835"/>
            <a:ext cx="320675" cy="400049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1503362" y="3451859"/>
            <a:ext cx="320675" cy="400049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1147763" y="3416300"/>
            <a:ext cx="166687" cy="158075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 flipV="1">
            <a:off x="1562100" y="3809958"/>
            <a:ext cx="184224" cy="149696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944470" y="3644195"/>
            <a:ext cx="1005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9mm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5" name="Straight Connector 24"/>
          <p:cNvCxnSpPr/>
          <p:nvPr/>
        </p:nvCxnSpPr>
        <p:spPr>
          <a:xfrm flipV="1">
            <a:off x="4600660" y="3197962"/>
            <a:ext cx="320675" cy="400049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4916319" y="3441464"/>
            <a:ext cx="320675" cy="400049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4461717" y="3362427"/>
            <a:ext cx="166687" cy="158075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 flipV="1">
            <a:off x="4984544" y="3809958"/>
            <a:ext cx="184224" cy="149696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4125831" y="3656847"/>
            <a:ext cx="1005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13mm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0" name="Straight Arrow Connector 29"/>
          <p:cNvCxnSpPr/>
          <p:nvPr/>
        </p:nvCxnSpPr>
        <p:spPr>
          <a:xfrm>
            <a:off x="5076656" y="2015014"/>
            <a:ext cx="2096352" cy="5677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5069888" y="1996894"/>
            <a:ext cx="0" cy="1357913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V="1">
            <a:off x="7173008" y="1996893"/>
            <a:ext cx="0" cy="1357913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5665290" y="1682303"/>
            <a:ext cx="1005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7mm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1949616" y="4012708"/>
            <a:ext cx="5693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(a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6032228" y="4026179"/>
            <a:ext cx="5822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(b)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624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6775C-0514-4972-B384-1F5F7CCA9E79}" type="slidenum">
              <a:rPr lang="en-US" smtClean="0"/>
              <a:t>57</a:t>
            </a:fld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1100" y="1324582"/>
            <a:ext cx="4927600" cy="352681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164754"/>
            <a:ext cx="9144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5237683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Figure. Gripper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pin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emplate of Robotic Arm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9696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6775C-0514-4972-B384-1F5F7CCA9E79}" type="slidenum">
              <a:rPr lang="en-US" smtClean="0"/>
              <a:t>58</a:t>
            </a:fld>
            <a:endParaRPr lang="en-US" dirty="0"/>
          </a:p>
        </p:txBody>
      </p:sp>
      <p:pic>
        <p:nvPicPr>
          <p:cNvPr id="4" name="Picture 3" descr="C:\Users\Aung Ye Htet\Desktop\gripper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4700" y="1451582"/>
            <a:ext cx="5054600" cy="3717318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13446" y="5589881"/>
            <a:ext cx="91305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Figure. Gripper Template of Robotic Arm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8359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6775C-0514-4972-B384-1F5F7CCA9E79}" type="slidenum">
              <a:rPr lang="en-US" smtClean="0"/>
              <a:t>59</a:t>
            </a:fld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0" y="164754"/>
            <a:ext cx="9144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Kinematic</a:t>
            </a:r>
            <a:endParaRPr 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203606" y="1152908"/>
            <a:ext cx="6656106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Forward Kinematic 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Inverse Kinematic 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Analytic Method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Cosine Law</a:t>
            </a:r>
          </a:p>
          <a:p>
            <a:pPr>
              <a:lnSpc>
                <a:spcPct val="150000"/>
              </a:lnSpc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6126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0" y="141452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91294" y="993700"/>
            <a:ext cx="7829977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 robot consisting of parts linked together in the same way as those of a human arm, mounted on a stand.  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most common manufacturing robot is the robot arm which is usually made up of several metal segments.</a:t>
            </a:r>
          </a:p>
          <a:p>
            <a:endParaRPr lang="en-US" sz="3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6775C-0514-4972-B384-1F5F7CCA9E79}" type="slidenum">
              <a:rPr lang="en-US" smtClean="0"/>
              <a:t>6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89"/>
          <a:stretch/>
        </p:blipFill>
        <p:spPr>
          <a:xfrm rot="5400000">
            <a:off x="2931459" y="3118433"/>
            <a:ext cx="3281080" cy="3557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223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6775C-0514-4972-B384-1F5F7CCA9E79}" type="slidenum">
              <a:rPr lang="en-US" smtClean="0"/>
              <a:t>60</a:t>
            </a:fld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0" y="164754"/>
            <a:ext cx="9144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Forward Kinematic</a:t>
            </a:r>
            <a:endParaRPr 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96206" y="1190380"/>
            <a:ext cx="804779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method for determining the orientation and position of the end-effector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method for determining given the joint angle and link length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7179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6775C-0514-4972-B384-1F5F7CCA9E79}" type="slidenum">
              <a:rPr lang="en-US" smtClean="0"/>
              <a:t>61</a:t>
            </a:fld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0" y="164754"/>
            <a:ext cx="9144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Inverse Kinematic</a:t>
            </a:r>
            <a:endParaRPr 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96206" y="1190380"/>
            <a:ext cx="80477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 solve the given problem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 know the joint angle required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2757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6775C-0514-4972-B384-1F5F7CCA9E79}" type="slidenum">
              <a:rPr lang="en-US" smtClean="0"/>
              <a:t>62</a:t>
            </a:fld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0" y="164754"/>
            <a:ext cx="9144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Analytic Method </a:t>
            </a:r>
            <a:endParaRPr 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4309874" y="1365820"/>
                <a:ext cx="4767072" cy="36853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 Cos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  <a:ea typeface="Cambria Math"/>
                      </a:rPr>
                      <m:t> </m:t>
                    </m:r>
                    <m:sSub>
                      <m:sSubPr>
                        <m:ctrlPr>
                          <a:rPr lang="el-GR" sz="240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40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  <a:ea typeface="Cambria Math"/>
                          </a:rPr>
                          <m:t>T</m:t>
                        </m:r>
                      </m:sub>
                    </m:sSub>
                  </m:oMath>
                </a14:m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=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/>
                          </a:rPr>
                          <m:t>𝑋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 </m:t>
                        </m:r>
                        <m:rad>
                          <m:radPr>
                            <m:degHide m:val="on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𝑋</m:t>
                                </m:r>
                              </m:e>
                              <m:sup>
                                <m:r>
                                  <a:rPr lang="en-US" sz="2400" i="1">
                                    <a:latin typeface="Cambria Math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2400" i="1">
                                <a:latin typeface="Cambria Math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𝑌</m:t>
                                </m:r>
                              </m:e>
                              <m:sup>
                                <m:r>
                                  <a:rPr lang="en-US" sz="2400" i="1">
                                    <a:latin typeface="Cambria Math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</m:den>
                    </m:f>
                  </m:oMath>
                </a14:m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  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   </a:t>
                </a:r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sz="24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         </m:t>
                        </m:r>
                        <m:r>
                          <m:rPr>
                            <m:sty m:val="p"/>
                          </m:rPr>
                          <a:rPr lang="en-US" sz="2400" i="0" smtClean="0">
                            <a:latin typeface="Cambria Math"/>
                            <a:ea typeface="Cambria Math"/>
                          </a:rPr>
                          <m:t>θ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400" i="0">
                            <a:latin typeface="Cambria Math"/>
                          </a:rPr>
                          <m:t>T</m:t>
                        </m:r>
                      </m:sub>
                    </m:sSub>
                  </m:oMath>
                </a14:m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=</m:t>
                    </m:r>
                  </m:oMath>
                </a14:m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sz="2400">
                                <a:latin typeface="Cambria Math"/>
                              </a:rPr>
                              <m:t>Cos</m:t>
                            </m:r>
                          </m:e>
                          <m:sup>
                            <m:r>
                              <a:rPr lang="en-US" sz="2400" i="1">
                                <a:latin typeface="Cambria Math"/>
                              </a:rPr>
                              <m:t>−1</m:t>
                            </m:r>
                          </m:sup>
                        </m:sSup>
                        <m:r>
                          <a:rPr lang="en-US" sz="2400" i="1">
                            <a:latin typeface="Cambria Math"/>
                          </a:rPr>
                          <m:t>[</m:t>
                        </m:r>
                      </m:fName>
                      <m:e>
                        <m:f>
                          <m:f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latin typeface="Cambria Math"/>
                              </a:rPr>
                              <m:t>𝑋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sSup>
                                  <m:s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𝑋</m:t>
                                    </m:r>
                                  </m:e>
                                  <m:sup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2400" i="1">
                                    <a:latin typeface="Cambria Math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p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2]</m:t>
                                    </m:r>
                                  </m:sup>
                                </m:sSup>
                              </m:e>
                            </m:rad>
                          </m:den>
                        </m:f>
                      </m:e>
                    </m:func>
                  </m:oMath>
                </a14:m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]     </a:t>
                </a:r>
              </a:p>
              <a:p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 </a:t>
                </a:r>
              </a:p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>
                            <a:latin typeface="Cambria Math"/>
                          </a:rPr>
                          <m:t>Cos</m:t>
                        </m:r>
                      </m:fName>
                      <m:e>
                        <m:r>
                          <a:rPr lang="en-US" sz="2400" i="1">
                            <a:latin typeface="Cambria Math"/>
                          </a:rPr>
                          <m:t>(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400" i="0" smtClean="0">
                                <a:latin typeface="Cambria Math"/>
                                <a:ea typeface="Cambria Math"/>
                              </a:rPr>
                              <m:t>θ</m:t>
                            </m:r>
                          </m:e>
                          <m:sub>
                            <m:r>
                              <a:rPr lang="en-US" sz="2400" i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e>
                    </m:func>
                    <m:r>
                      <a:rPr lang="en-US" sz="2400" i="1">
                        <a:latin typeface="Cambria Math"/>
                      </a:rPr>
                      <m:t>−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i="0" smtClean="0">
                            <a:latin typeface="Cambria Math"/>
                            <a:ea typeface="Cambria Math"/>
                          </a:rPr>
                          <m:t>θ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400" i="0">
                            <a:latin typeface="Cambria Math"/>
                          </a:rPr>
                          <m:t>T</m:t>
                        </m:r>
                      </m:sub>
                    </m:sSub>
                    <m:r>
                      <a:rPr lang="en-US" sz="2400" i="0">
                        <a:latin typeface="Cambria Math"/>
                      </a:rPr>
                      <m:t>)</m:t>
                    </m:r>
                  </m:oMath>
                </a14:m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=</m:t>
                    </m:r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sz="2400">
                                <a:latin typeface="Cambria Math"/>
                              </a:rPr>
                              <m:t>L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1</m:t>
                            </m:r>
                          </m:sub>
                          <m:sup>
                            <m:r>
                              <a:rPr lang="en-US" sz="2400" i="1">
                                <a:latin typeface="Cambria Math"/>
                              </a:rPr>
                              <m:t>2</m:t>
                            </m:r>
                          </m:sup>
                        </m:sSubSup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>
                                <a:latin typeface="Cambria Math"/>
                              </a:rPr>
                              <m:t> + </m:t>
                            </m:r>
                            <m:r>
                              <m:rPr>
                                <m:sty m:val="p"/>
                              </m:rPr>
                              <a:rPr lang="en-US" sz="2400">
                                <a:latin typeface="Cambria Math"/>
                              </a:rPr>
                              <m:t>X</m:t>
                            </m:r>
                          </m:e>
                          <m:sup>
                            <m:r>
                              <a:rPr lang="en-US" sz="2400">
                                <a:latin typeface="Cambria Math"/>
                              </a:rPr>
                              <m:t>2</m:t>
                            </m:r>
                          </m:sup>
                        </m:sSup>
                        <m:r>
                          <a:rPr lang="en-US" sz="2400">
                            <a:latin typeface="Cambria Math"/>
                          </a:rPr>
                          <m:t> +</m:t>
                        </m:r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>
                                <a:latin typeface="Cambria Math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sz="2400">
                                <a:latin typeface="Cambria Math"/>
                              </a:rPr>
                              <m:t>Y</m:t>
                            </m:r>
                          </m:e>
                          <m:sup>
                            <m:r>
                              <a:rPr lang="en-US" sz="2400">
                                <a:latin typeface="Cambria Math"/>
                              </a:rPr>
                              <m:t>2 </m:t>
                            </m:r>
                          </m:sup>
                        </m:sSup>
                        <m:r>
                          <a:rPr lang="en-US" sz="2400" i="1">
                            <a:latin typeface="Cambria Math"/>
                          </a:rPr>
                          <m:t>−</m:t>
                        </m:r>
                        <m:r>
                          <a:rPr lang="en-US" sz="2400">
                            <a:latin typeface="Cambria Math"/>
                          </a:rPr>
                          <m:t> </m:t>
                        </m:r>
                        <m:sSubSup>
                          <m:sSub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sz="2400">
                                <a:latin typeface="Cambria Math"/>
                              </a:rPr>
                              <m:t>L</m:t>
                            </m:r>
                          </m:e>
                          <m:sub>
                            <m:r>
                              <a:rPr lang="en-US" sz="2400">
                                <a:latin typeface="Cambria Math"/>
                              </a:rPr>
                              <m:t>2</m:t>
                            </m:r>
                          </m:sub>
                          <m:sup>
                            <m:r>
                              <a:rPr lang="en-US" sz="2400">
                                <a:latin typeface="Cambria Math"/>
                              </a:rPr>
                              <m:t>2</m:t>
                            </m:r>
                          </m:sup>
                        </m:sSubSup>
                      </m:num>
                      <m:den>
                        <m:r>
                          <a:rPr lang="en-US" sz="2400">
                            <a:latin typeface="Cambria Math"/>
                          </a:rPr>
                          <m:t>2 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400">
                                <a:latin typeface="Cambria Math"/>
                              </a:rPr>
                              <m:t>L</m:t>
                            </m:r>
                          </m:e>
                          <m:sub>
                            <m:r>
                              <a:rPr lang="en-US" sz="2400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sz="2400" i="1">
                            <a:latin typeface="Cambria Math"/>
                          </a:rPr>
                          <m:t> </m:t>
                        </m:r>
                        <m:rad>
                          <m:radPr>
                            <m:degHide m:val="on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>
                                    <a:latin typeface="Cambria Math"/>
                                  </a:rPr>
                                  <m:t>X</m:t>
                                </m:r>
                              </m:e>
                              <m:sup>
                                <m:r>
                                  <a:rPr lang="en-US" sz="2400">
                                    <a:latin typeface="Cambria Math"/>
                                  </a:rPr>
                                  <m:t>2 </m:t>
                                </m:r>
                              </m:sup>
                            </m:sSup>
                            <m:r>
                              <a:rPr lang="en-US" sz="2400">
                                <a:latin typeface="Cambria Math"/>
                              </a:rPr>
                              <m:t>+ </m:t>
                            </m:r>
                            <m:sSup>
                              <m:sSup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>
                                    <a:latin typeface="Cambria Math"/>
                                  </a:rPr>
                                  <m:t>Y</m:t>
                                </m:r>
                              </m:e>
                              <m:sup>
                                <m:r>
                                  <a:rPr lang="en-US" sz="2400">
                                    <a:latin typeface="Cambria Math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</m:den>
                    </m:f>
                  </m:oMath>
                </a14:m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  <a:p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 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i="0" smtClean="0">
                            <a:latin typeface="Cambria Math"/>
                            <a:ea typeface="Cambria Math"/>
                          </a:rPr>
                          <m:t>θ</m:t>
                        </m:r>
                      </m:e>
                      <m:sub>
                        <m:r>
                          <a:rPr lang="en-US" sz="2400" i="0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=</m:t>
                    </m:r>
                    <m:func>
                      <m:func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sz="2400">
                                <a:latin typeface="Cambria Math"/>
                              </a:rPr>
                              <m:t>Cos</m:t>
                            </m:r>
                          </m:e>
                          <m:sup>
                            <m:r>
                              <a:rPr lang="en-US" sz="2400" i="1">
                                <a:latin typeface="Cambria Math"/>
                              </a:rPr>
                              <m:t>−1</m:t>
                            </m:r>
                          </m:sup>
                        </m:sSup>
                      </m:fName>
                      <m:e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/>
                              </a:rPr>
                              <m:t> </m:t>
                            </m:r>
                            <m:f>
                              <m:f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Sup>
                                  <m:sSub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400">
                                        <a:latin typeface="Cambria Math"/>
                                      </a:rPr>
                                      <m:t>L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lang="en-US" sz="2400" i="1">
                                    <a:latin typeface="Cambria Math"/>
                                  </a:rPr>
                                  <m:t> </m:t>
                                </m:r>
                                <m:sSup>
                                  <m:s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>
                                        <a:latin typeface="Cambria Math"/>
                                      </a:rPr>
                                      <m:t>+  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400">
                                        <a:latin typeface="Cambria Math"/>
                                      </a:rPr>
                                      <m:t>X</m:t>
                                    </m:r>
                                  </m:e>
                                  <m:sup>
                                    <m:r>
                                      <a:rPr lang="en-US" sz="2400">
                                        <a:latin typeface="Cambria Math"/>
                                      </a:rPr>
                                      <m:t>2 </m:t>
                                    </m:r>
                                  </m:sup>
                                </m:sSup>
                                <m:r>
                                  <a:rPr lang="en-US" sz="2400">
                                    <a:latin typeface="Cambria Math"/>
                                  </a:rPr>
                                  <m:t>+ </m:t>
                                </m:r>
                                <m:sSup>
                                  <m:s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400">
                                        <a:latin typeface="Cambria Math"/>
                                      </a:rPr>
                                      <m:t>Y</m:t>
                                    </m:r>
                                  </m:e>
                                  <m:sup>
                                    <m:r>
                                      <a:rPr lang="en-US" sz="2400">
                                        <a:latin typeface="Cambria Math"/>
                                      </a:rPr>
                                      <m:t>2 </m:t>
                                    </m:r>
                                  </m:sup>
                                </m:sSup>
                                <m:r>
                                  <a:rPr lang="en-US" sz="2400" i="1">
                                    <a:latin typeface="Cambria Math"/>
                                  </a:rPr>
                                  <m:t>−</m:t>
                                </m:r>
                                <m:r>
                                  <a:rPr lang="en-US" sz="2400">
                                    <a:latin typeface="Cambria Math"/>
                                  </a:rPr>
                                  <m:t> </m:t>
                                </m:r>
                                <m:sSubSup>
                                  <m:sSub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400">
                                        <a:latin typeface="Cambria Math"/>
                                      </a:rPr>
                                      <m:t>L</m:t>
                                    </m:r>
                                  </m:e>
                                  <m:sub>
                                    <m:r>
                                      <a:rPr lang="en-US" sz="2400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sz="2400">
                                        <a:latin typeface="Cambria Math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lang="en-US" sz="2400" i="1">
                                    <a:latin typeface="Cambria Math"/>
                                  </a:rPr>
                                  <m:t> </m:t>
                                </m:r>
                              </m:num>
                              <m:den>
                                <m:r>
                                  <a:rPr lang="en-US" sz="2400">
                                    <a:latin typeface="Cambria Math"/>
                                  </a:rPr>
                                  <m:t>2</m:t>
                                </m:r>
                                <m:sSubSup>
                                  <m:sSubSup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400" b="0" i="0" smtClean="0">
                                        <a:latin typeface="Cambria Math"/>
                                      </a:rPr>
                                      <m:t>L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2400" b="0" i="0" smtClean="0">
                                        <a:latin typeface="Cambria Math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lang="en-US" sz="2400" i="1">
                                    <a:latin typeface="Cambria Math"/>
                                  </a:rPr>
                                  <m:t> 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sSup>
                                      <m:sSup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400">
                                            <a:latin typeface="Cambria Math"/>
                                          </a:rPr>
                                          <m:t>X</m:t>
                                        </m:r>
                                      </m:e>
                                      <m:sup>
                                        <m:r>
                                          <a:rPr lang="en-US" sz="2400">
                                            <a:latin typeface="Cambria Math"/>
                                          </a:rPr>
                                          <m:t>2 </m:t>
                                        </m:r>
                                      </m:sup>
                                    </m:sSup>
                                    <m:r>
                                      <a:rPr lang="en-US" sz="2400">
                                        <a:latin typeface="Cambria Math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400">
                                            <a:latin typeface="Cambria Math"/>
                                          </a:rPr>
                                          <m:t> 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sz="2400">
                                            <a:latin typeface="Cambria Math"/>
                                          </a:rPr>
                                          <m:t>Y</m:t>
                                        </m:r>
                                      </m:e>
                                      <m:sup>
                                        <m:r>
                                          <a:rPr lang="en-US" sz="2400">
                                            <a:latin typeface="Cambria Math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 </m:t>
                                    </m:r>
                                  </m:e>
                                </m:rad>
                              </m:den>
                            </m:f>
                          </m:e>
                        </m:d>
                      </m:e>
                    </m:func>
                    <m:r>
                      <a:rPr lang="en-US" sz="2400" i="1">
                        <a:latin typeface="Cambria Math"/>
                      </a:rPr>
                      <m:t> </m:t>
                    </m:r>
                  </m:oMath>
                </a14:m>
                <a:r>
                  <a:rPr lang="en-US" sz="2400" dirty="0"/>
                  <a:t>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>
                            <a:latin typeface="Cambria Math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400">
                            <a:latin typeface="Cambria Math"/>
                          </a:rPr>
                          <m:t>θ</m:t>
                        </m:r>
                        <m:r>
                          <a:rPr lang="en-US" sz="2400">
                            <a:latin typeface="Cambria Math"/>
                          </a:rPr>
                          <m:t> 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400">
                            <a:latin typeface="Cambria Math"/>
                          </a:rPr>
                          <m:t>T</m:t>
                        </m:r>
                      </m:sub>
                    </m:sSub>
                  </m:oMath>
                </a14:m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9874" y="1365820"/>
                <a:ext cx="4767072" cy="3685304"/>
              </a:xfrm>
              <a:prstGeom prst="rect">
                <a:avLst/>
              </a:prstGeom>
              <a:blipFill rotWithShape="0">
                <a:blip r:embed="rId2"/>
                <a:stretch>
                  <a:fillRect l="-3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13446" y="5589881"/>
            <a:ext cx="91305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Figure. Analytic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  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for Solving the Inverse Kinematic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968" y="1365820"/>
            <a:ext cx="3079115" cy="23463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08832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6775C-0514-4972-B384-1F5F7CCA9E79}" type="slidenum">
              <a:rPr lang="en-US" smtClean="0"/>
              <a:t>63</a:t>
            </a:fld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0" y="164754"/>
            <a:ext cx="9144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Cosine Law</a:t>
            </a:r>
            <a:endParaRPr 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0" y="1775937"/>
                <a:ext cx="9144000" cy="66640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Cos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  <a:cs typeface="Times New Roman" pitchFamily="18" charset="0"/>
                      </a:rPr>
                      <m:t>𝛼</m:t>
                    </m:r>
                    <m:r>
                      <a:rPr lang="en-US" sz="240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𝐴</m:t>
                            </m:r>
                          </m:e>
                          <m:sup>
                            <m:r>
                              <a:rPr lang="en-US" sz="2400" i="1">
                                <a:latin typeface="Cambria Math"/>
                              </a:rPr>
                              <m:t>2</m:t>
                            </m:r>
                          </m:sup>
                        </m:sSup>
                        <m:r>
                          <a:rPr lang="en-US" sz="2400" i="1">
                            <a:latin typeface="Cambria Math"/>
                          </a:rPr>
                          <m:t>+</m:t>
                        </m:r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𝐵</m:t>
                            </m:r>
                          </m:e>
                          <m:sup>
                            <m:r>
                              <a:rPr lang="en-US" sz="2400" i="1">
                                <a:latin typeface="Cambria Math"/>
                              </a:rPr>
                              <m:t>2</m:t>
                            </m:r>
                          </m:sup>
                        </m:sSup>
                        <m:r>
                          <a:rPr lang="en-US" sz="2400" i="1">
                            <a:latin typeface="Cambria Math"/>
                          </a:rPr>
                          <m:t>−</m:t>
                        </m:r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𝐶</m:t>
                            </m:r>
                          </m:e>
                          <m:sup>
                            <m:r>
                              <a:rPr lang="en-US" sz="2400" i="1">
                                <a:latin typeface="Cambria Math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400" i="1">
                            <a:latin typeface="Cambria Math"/>
                          </a:rPr>
                          <m:t>2</m:t>
                        </m:r>
                        <m:r>
                          <a:rPr lang="en-US" sz="2400" i="1">
                            <a:latin typeface="Cambria Math"/>
                          </a:rPr>
                          <m:t>𝐴𝐵</m:t>
                        </m:r>
                      </m:den>
                    </m:f>
                  </m:oMath>
                </a14:m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	(Cosine Law.)</a:t>
                </a: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775937"/>
                <a:ext cx="9144000" cy="666401"/>
              </a:xfrm>
              <a:prstGeom prst="rect">
                <a:avLst/>
              </a:prstGeom>
              <a:blipFill rotWithShape="0">
                <a:blip r:embed="rId2"/>
                <a:stretch>
                  <a:fillRect b="-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443"/>
          <a:stretch/>
        </p:blipFill>
        <p:spPr bwMode="auto">
          <a:xfrm>
            <a:off x="2164527" y="2853346"/>
            <a:ext cx="3763962" cy="157289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3446" y="4955211"/>
            <a:ext cx="91305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Figure. Cosine Law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7171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323" b="100000" l="0" r="100000">
                        <a14:foregroundMark x1="8105" y1="39130" x2="8691" y2="54820"/>
                        <a14:foregroundMark x1="7520" y1="65406" x2="7520" y2="65406"/>
                        <a14:foregroundMark x1="49805" y1="50095" x2="49805" y2="50095"/>
                        <a14:foregroundMark x1="49609" y1="65974" x2="49609" y2="65974"/>
                        <a14:foregroundMark x1="66309" y1="64272" x2="66895" y2="40265"/>
                        <a14:foregroundMark x1="77441" y1="58790" x2="82324" y2="37807"/>
                        <a14:foregroundMark x1="88770" y1="52363" x2="87598" y2="41588"/>
                        <a14:foregroundMark x1="77832" y1="43100" x2="77832" y2="43100"/>
                        <a14:backgroundMark x1="18652" y1="76181" x2="45508" y2="75992"/>
                        <a14:backgroundMark x1="6738" y1="69376" x2="50977" y2="70321"/>
                        <a14:backgroundMark x1="8496" y1="72590" x2="13770" y2="82231"/>
                        <a14:backgroundMark x1="32520" y1="82609" x2="49023" y2="8412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589" y="1309144"/>
            <a:ext cx="7153837" cy="4068357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6775C-0514-4972-B384-1F5F7CCA9E79}" type="slidenum">
              <a:rPr lang="en-US" smtClean="0"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7586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161987"/>
            <a:ext cx="9144000" cy="688016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Types of Robotic Arm</a:t>
            </a:r>
            <a:endParaRPr lang="en-US" sz="36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56067" y="1296411"/>
            <a:ext cx="703186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Cartesian Robotic Arm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Cylindrical Robotic Arm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Polar Robotic Arm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SCARA Robotic Arm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Articulated Robotic Arm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6775C-0514-4972-B384-1F5F7CCA9E79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4878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332778" y="1218000"/>
            <a:ext cx="2233869" cy="4591129"/>
          </a:xfrm>
          <a:prstGeom prst="rect">
            <a:avLst/>
          </a:prstGeom>
          <a:solidFill>
            <a:srgbClr val="00B0F0"/>
          </a:solidFill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Microcontroller</a:t>
            </a:r>
            <a:endParaRPr 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93626" y="3063732"/>
            <a:ext cx="1184856" cy="746974"/>
          </a:xfrm>
          <a:prstGeom prst="rect">
            <a:avLst/>
          </a:prstGeom>
          <a:solidFill>
            <a:srgbClr val="00B0F0"/>
          </a:solidFill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Bluetooth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module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370489" y="3832411"/>
            <a:ext cx="1260511" cy="1948860"/>
          </a:xfrm>
          <a:prstGeom prst="rect">
            <a:avLst/>
          </a:prstGeom>
          <a:solidFill>
            <a:srgbClr val="00B0F0"/>
          </a:solidFill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Servo Motor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Driver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7" name="Elbow Connector 26"/>
          <p:cNvCxnSpPr>
            <a:stCxn id="5" idx="1"/>
          </p:cNvCxnSpPr>
          <p:nvPr/>
        </p:nvCxnSpPr>
        <p:spPr>
          <a:xfrm rot="10800000">
            <a:off x="270458" y="2587211"/>
            <a:ext cx="323168" cy="850008"/>
          </a:xfrm>
          <a:prstGeom prst="bentConnector2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Isosceles Triangle 28"/>
          <p:cNvSpPr/>
          <p:nvPr/>
        </p:nvSpPr>
        <p:spPr>
          <a:xfrm flipV="1">
            <a:off x="167425" y="2580834"/>
            <a:ext cx="206064" cy="167426"/>
          </a:xfrm>
          <a:prstGeom prst="triangle">
            <a:avLst/>
          </a:prstGeom>
          <a:solidFill>
            <a:srgbClr val="00B0F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734757" y="5094544"/>
            <a:ext cx="1184856" cy="746974"/>
          </a:xfrm>
          <a:prstGeom prst="rect">
            <a:avLst/>
          </a:prstGeom>
          <a:solidFill>
            <a:srgbClr val="00B0F0"/>
          </a:solidFill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Android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phone</a:t>
            </a:r>
          </a:p>
        </p:txBody>
      </p:sp>
      <p:cxnSp>
        <p:nvCxnSpPr>
          <p:cNvPr id="40" name="Elbow Connector 39"/>
          <p:cNvCxnSpPr>
            <a:stCxn id="34" idx="1"/>
          </p:cNvCxnSpPr>
          <p:nvPr/>
        </p:nvCxnSpPr>
        <p:spPr>
          <a:xfrm rot="10800000">
            <a:off x="411589" y="4618023"/>
            <a:ext cx="323168" cy="850008"/>
          </a:xfrm>
          <a:prstGeom prst="bentConnector2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Isosceles Triangle 40"/>
          <p:cNvSpPr/>
          <p:nvPr/>
        </p:nvSpPr>
        <p:spPr>
          <a:xfrm flipV="1">
            <a:off x="308556" y="4610510"/>
            <a:ext cx="206064" cy="167426"/>
          </a:xfrm>
          <a:prstGeom prst="triangle">
            <a:avLst/>
          </a:prstGeom>
          <a:solidFill>
            <a:srgbClr val="00B0F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5073" y="4604632"/>
            <a:ext cx="476519" cy="369332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E1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28145" y="2589352"/>
            <a:ext cx="476519" cy="369332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E2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Oval 25"/>
          <p:cNvSpPr/>
          <p:nvPr/>
        </p:nvSpPr>
        <p:spPr>
          <a:xfrm>
            <a:off x="7612252" y="1125930"/>
            <a:ext cx="1237128" cy="525385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Servo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Oval 44"/>
          <p:cNvSpPr/>
          <p:nvPr/>
        </p:nvSpPr>
        <p:spPr>
          <a:xfrm>
            <a:off x="7619128" y="1763629"/>
            <a:ext cx="1237128" cy="525385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Servo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Oval 52"/>
          <p:cNvSpPr/>
          <p:nvPr/>
        </p:nvSpPr>
        <p:spPr>
          <a:xfrm>
            <a:off x="7619128" y="2469006"/>
            <a:ext cx="1237128" cy="525385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Servo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4" name="Oval 53"/>
          <p:cNvSpPr/>
          <p:nvPr/>
        </p:nvSpPr>
        <p:spPr>
          <a:xfrm>
            <a:off x="7635175" y="3219019"/>
            <a:ext cx="1237128" cy="525385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Servo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Oval 54"/>
          <p:cNvSpPr/>
          <p:nvPr/>
        </p:nvSpPr>
        <p:spPr>
          <a:xfrm>
            <a:off x="7635175" y="3969032"/>
            <a:ext cx="1237128" cy="525385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Servo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Oval 56"/>
          <p:cNvSpPr/>
          <p:nvPr/>
        </p:nvSpPr>
        <p:spPr>
          <a:xfrm>
            <a:off x="7635175" y="5559939"/>
            <a:ext cx="1237128" cy="525385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Servo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6" name="Straight Arrow Connector 115"/>
          <p:cNvCxnSpPr>
            <a:stCxn id="5" idx="3"/>
          </p:cNvCxnSpPr>
          <p:nvPr/>
        </p:nvCxnSpPr>
        <p:spPr>
          <a:xfrm>
            <a:off x="1778482" y="3437219"/>
            <a:ext cx="55429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V="1">
            <a:off x="7006107" y="2023712"/>
            <a:ext cx="564405" cy="521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endCxn id="54" idx="2"/>
          </p:cNvCxnSpPr>
          <p:nvPr/>
        </p:nvCxnSpPr>
        <p:spPr>
          <a:xfrm>
            <a:off x="7021643" y="3481644"/>
            <a:ext cx="613532" cy="6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endCxn id="55" idx="2"/>
          </p:cNvCxnSpPr>
          <p:nvPr/>
        </p:nvCxnSpPr>
        <p:spPr>
          <a:xfrm>
            <a:off x="7006107" y="4231657"/>
            <a:ext cx="629068" cy="6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endCxn id="30" idx="2"/>
          </p:cNvCxnSpPr>
          <p:nvPr/>
        </p:nvCxnSpPr>
        <p:spPr>
          <a:xfrm>
            <a:off x="7021643" y="5004761"/>
            <a:ext cx="613532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Elbow Connector 69"/>
          <p:cNvCxnSpPr>
            <a:stCxn id="2" idx="3"/>
            <a:endCxn id="12" idx="1"/>
          </p:cNvCxnSpPr>
          <p:nvPr/>
        </p:nvCxnSpPr>
        <p:spPr>
          <a:xfrm>
            <a:off x="4566647" y="3513565"/>
            <a:ext cx="803842" cy="1293276"/>
          </a:xfrm>
          <a:prstGeom prst="bent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>
            <a:stCxn id="12" idx="3"/>
          </p:cNvCxnSpPr>
          <p:nvPr/>
        </p:nvCxnSpPr>
        <p:spPr>
          <a:xfrm>
            <a:off x="6631000" y="4806841"/>
            <a:ext cx="349349" cy="436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6993228" y="1365303"/>
            <a:ext cx="619024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endCxn id="57" idx="2"/>
          </p:cNvCxnSpPr>
          <p:nvPr/>
        </p:nvCxnSpPr>
        <p:spPr>
          <a:xfrm flipV="1">
            <a:off x="7006107" y="5822632"/>
            <a:ext cx="629068" cy="1888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6993228" y="1372546"/>
            <a:ext cx="0" cy="445609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511228" y="841571"/>
            <a:ext cx="584978" cy="365125"/>
          </a:xfrm>
        </p:spPr>
        <p:txBody>
          <a:bodyPr/>
          <a:lstStyle/>
          <a:p>
            <a:fld id="{E5A6775C-0514-4972-B384-1F5F7CCA9E79}" type="slidenum">
              <a:rPr lang="en-US" smtClean="0"/>
              <a:t>8</a:t>
            </a:fld>
            <a:endParaRPr lang="en-US" dirty="0"/>
          </a:p>
        </p:txBody>
      </p:sp>
      <p:sp>
        <p:nvSpPr>
          <p:cNvPr id="30" name="Oval 29"/>
          <p:cNvSpPr/>
          <p:nvPr/>
        </p:nvSpPr>
        <p:spPr>
          <a:xfrm>
            <a:off x="7635175" y="4742069"/>
            <a:ext cx="1237128" cy="525385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Servo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3" name="Straight Arrow Connector 32"/>
          <p:cNvCxnSpPr/>
          <p:nvPr/>
        </p:nvCxnSpPr>
        <p:spPr>
          <a:xfrm flipV="1">
            <a:off x="7021643" y="2694351"/>
            <a:ext cx="564405" cy="521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0" y="6211669"/>
            <a:ext cx="92381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Figure. Overall System Block Diagram 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073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198109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Application Areas</a:t>
            </a:r>
            <a:endParaRPr 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56067" y="1152908"/>
            <a:ext cx="7031865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CNC applications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Industrial manufactures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Drawing applications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Chemical Laboratory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6775C-0514-4972-B384-1F5F7CCA9E79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5490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4408</TotalTime>
  <Words>1535</Words>
  <Application>Microsoft Office PowerPoint</Application>
  <PresentationFormat>On-screen Show (4:3)</PresentationFormat>
  <Paragraphs>441</Paragraphs>
  <Slides>64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73" baseType="lpstr">
      <vt:lpstr>Arial</vt:lpstr>
      <vt:lpstr>Calibri</vt:lpstr>
      <vt:lpstr>Cambria Math</vt:lpstr>
      <vt:lpstr>Century Gothic</vt:lpstr>
      <vt:lpstr>Myanmar Text</vt:lpstr>
      <vt:lpstr>Times New Roman</vt:lpstr>
      <vt:lpstr>Wingdings</vt:lpstr>
      <vt:lpstr>Wingdings 3</vt:lpstr>
      <vt:lpstr>Wisp</vt:lpstr>
      <vt:lpstr>PowerPoint Presentation</vt:lpstr>
      <vt:lpstr>PowerPoint Presentation</vt:lpstr>
      <vt:lpstr>Outline of Presentation</vt:lpstr>
      <vt:lpstr>Abstract </vt:lpstr>
      <vt:lpstr>Aim and Objectives</vt:lpstr>
      <vt:lpstr>PowerPoint Presentation</vt:lpstr>
      <vt:lpstr>Types of Robotic Arm</vt:lpstr>
      <vt:lpstr>PowerPoint Presentation</vt:lpstr>
      <vt:lpstr>PowerPoint Presentation</vt:lpstr>
      <vt:lpstr>Android Program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Implementation Program</vt:lpstr>
      <vt:lpstr>PowerPoint Presentation</vt:lpstr>
      <vt:lpstr>PowerPoint Presentation</vt:lpstr>
      <vt:lpstr>PowerPoint Presentation</vt:lpstr>
      <vt:lpstr>Arduino Software implementation</vt:lpstr>
      <vt:lpstr>Arduino Programming</vt:lpstr>
      <vt:lpstr>PowerPoint Presentation</vt:lpstr>
      <vt:lpstr>PowerPoint Presentation</vt:lpstr>
      <vt:lpstr>PowerPoint Presentation</vt:lpstr>
      <vt:lpstr>Arduino Program Installation</vt:lpstr>
      <vt:lpstr>PowerPoint Presentation</vt:lpstr>
      <vt:lpstr>Circuit Implementation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Hardware Implementation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Aung Ye Htet</dc:creator>
  <cp:lastModifiedBy>agye.tech@gmail.com</cp:lastModifiedBy>
  <cp:revision>418</cp:revision>
  <cp:lastPrinted>2018-02-25T12:57:26Z</cp:lastPrinted>
  <dcterms:created xsi:type="dcterms:W3CDTF">2018-02-05T08:27:19Z</dcterms:created>
  <dcterms:modified xsi:type="dcterms:W3CDTF">2020-01-11T18:56:15Z</dcterms:modified>
</cp:coreProperties>
</file>